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Garamond" panose="02020404030301010803" pitchFamily="18" charset="0"/>
      <p:regular r:id="rId37"/>
      <p:bold r:id="rId38"/>
      <p: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9424211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54" name="Shape 15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66641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31" name="Shape 23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Tree>
    <p:extLst>
      <p:ext uri="{BB962C8B-B14F-4D97-AF65-F5344CB8AC3E}">
        <p14:creationId xmlns:p14="http://schemas.microsoft.com/office/powerpoint/2010/main" val="642103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9" name="Shape 23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40" name="Shape 240"/>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Tree>
    <p:extLst>
      <p:ext uri="{BB962C8B-B14F-4D97-AF65-F5344CB8AC3E}">
        <p14:creationId xmlns:p14="http://schemas.microsoft.com/office/powerpoint/2010/main" val="2926421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49" name="Shape 24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Tree>
    <p:extLst>
      <p:ext uri="{BB962C8B-B14F-4D97-AF65-F5344CB8AC3E}">
        <p14:creationId xmlns:p14="http://schemas.microsoft.com/office/powerpoint/2010/main" val="2817896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Shape 25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8" name="Shape 25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13</a:t>
            </a:fld>
            <a:endParaRPr lang="en-US"/>
          </a:p>
        </p:txBody>
      </p:sp>
    </p:spTree>
    <p:extLst>
      <p:ext uri="{BB962C8B-B14F-4D97-AF65-F5344CB8AC3E}">
        <p14:creationId xmlns:p14="http://schemas.microsoft.com/office/powerpoint/2010/main" val="1516920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7" name="Shape 26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68" name="Shape 26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Tree>
    <p:extLst>
      <p:ext uri="{BB962C8B-B14F-4D97-AF65-F5344CB8AC3E}">
        <p14:creationId xmlns:p14="http://schemas.microsoft.com/office/powerpoint/2010/main" val="29437757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6" name="Shape 27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77" name="Shape 27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15</a:t>
            </a:fld>
            <a:endParaRPr lang="en-US"/>
          </a:p>
        </p:txBody>
      </p:sp>
    </p:spTree>
    <p:extLst>
      <p:ext uri="{BB962C8B-B14F-4D97-AF65-F5344CB8AC3E}">
        <p14:creationId xmlns:p14="http://schemas.microsoft.com/office/powerpoint/2010/main" val="1042441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Shape 2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5" name="Shape 28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86" name="Shape 28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Tree>
    <p:extLst>
      <p:ext uri="{BB962C8B-B14F-4D97-AF65-F5344CB8AC3E}">
        <p14:creationId xmlns:p14="http://schemas.microsoft.com/office/powerpoint/2010/main" val="3390137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4" name="Shape 29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95" name="Shape 29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Tree>
    <p:extLst>
      <p:ext uri="{BB962C8B-B14F-4D97-AF65-F5344CB8AC3E}">
        <p14:creationId xmlns:p14="http://schemas.microsoft.com/office/powerpoint/2010/main" val="1945755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Shape 3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4" name="Shape 30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05" name="Shape 30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Tree>
    <p:extLst>
      <p:ext uri="{BB962C8B-B14F-4D97-AF65-F5344CB8AC3E}">
        <p14:creationId xmlns:p14="http://schemas.microsoft.com/office/powerpoint/2010/main" val="42885785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3" name="Shape 31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14" name="Shape 31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Tree>
    <p:extLst>
      <p:ext uri="{BB962C8B-B14F-4D97-AF65-F5344CB8AC3E}">
        <p14:creationId xmlns:p14="http://schemas.microsoft.com/office/powerpoint/2010/main" val="1489667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62" name="Shape 16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708635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Shape 32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2" name="Shape 32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23" name="Shape 32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Tree>
    <p:extLst>
      <p:ext uri="{BB962C8B-B14F-4D97-AF65-F5344CB8AC3E}">
        <p14:creationId xmlns:p14="http://schemas.microsoft.com/office/powerpoint/2010/main" val="40169007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9"/>
        <p:cNvGrpSpPr/>
        <p:nvPr/>
      </p:nvGrpSpPr>
      <p:grpSpPr>
        <a:xfrm>
          <a:off x="0" y="0"/>
          <a:ext cx="0" cy="0"/>
          <a:chOff x="0" y="0"/>
          <a:chExt cx="0" cy="0"/>
        </a:xfrm>
      </p:grpSpPr>
      <p:sp>
        <p:nvSpPr>
          <p:cNvPr id="330" name="Shape 33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1" name="Shape 33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32" name="Shape 33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Tree>
    <p:extLst>
      <p:ext uri="{BB962C8B-B14F-4D97-AF65-F5344CB8AC3E}">
        <p14:creationId xmlns:p14="http://schemas.microsoft.com/office/powerpoint/2010/main" val="29149540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0" name="Shape 34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41" name="Shape 34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Tree>
    <p:extLst>
      <p:ext uri="{BB962C8B-B14F-4D97-AF65-F5344CB8AC3E}">
        <p14:creationId xmlns:p14="http://schemas.microsoft.com/office/powerpoint/2010/main" val="13194689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7"/>
        <p:cNvGrpSpPr/>
        <p:nvPr/>
      </p:nvGrpSpPr>
      <p:grpSpPr>
        <a:xfrm>
          <a:off x="0" y="0"/>
          <a:ext cx="0" cy="0"/>
          <a:chOff x="0" y="0"/>
          <a:chExt cx="0" cy="0"/>
        </a:xfrm>
      </p:grpSpPr>
      <p:sp>
        <p:nvSpPr>
          <p:cNvPr id="348" name="Shape 34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9" name="Shape 34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50" name="Shape 350"/>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Tree>
    <p:extLst>
      <p:ext uri="{BB962C8B-B14F-4D97-AF65-F5344CB8AC3E}">
        <p14:creationId xmlns:p14="http://schemas.microsoft.com/office/powerpoint/2010/main" val="42913244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58" name="Shape 35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693290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Shape 36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67" name="Shape 3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183661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75" name="Shape 37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193990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Shape 38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83" name="Shape 38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743724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9"/>
        <p:cNvGrpSpPr/>
        <p:nvPr/>
      </p:nvGrpSpPr>
      <p:grpSpPr>
        <a:xfrm>
          <a:off x="0" y="0"/>
          <a:ext cx="0" cy="0"/>
          <a:chOff x="0" y="0"/>
          <a:chExt cx="0" cy="0"/>
        </a:xfrm>
      </p:grpSpPr>
      <p:sp>
        <p:nvSpPr>
          <p:cNvPr id="390" name="Shape 39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91" name="Shape 3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415761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Shape 39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99" name="Shape 39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487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9" name="Shape 16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374208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Shape 40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7" name="Shape 40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393619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7" name="Shape 1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030730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86" name="Shape 18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Tree>
    <p:extLst>
      <p:ext uri="{BB962C8B-B14F-4D97-AF65-F5344CB8AC3E}">
        <p14:creationId xmlns:p14="http://schemas.microsoft.com/office/powerpoint/2010/main" val="2838999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4" name="Shape 19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95" name="Shape 19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Tree>
    <p:extLst>
      <p:ext uri="{BB962C8B-B14F-4D97-AF65-F5344CB8AC3E}">
        <p14:creationId xmlns:p14="http://schemas.microsoft.com/office/powerpoint/2010/main" val="4233059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3" name="Shape 20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04" name="Shape 20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Tree>
    <p:extLst>
      <p:ext uri="{BB962C8B-B14F-4D97-AF65-F5344CB8AC3E}">
        <p14:creationId xmlns:p14="http://schemas.microsoft.com/office/powerpoint/2010/main" val="42656660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2" name="Shape 21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13" name="Shape 21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Tree>
    <p:extLst>
      <p:ext uri="{BB962C8B-B14F-4D97-AF65-F5344CB8AC3E}">
        <p14:creationId xmlns:p14="http://schemas.microsoft.com/office/powerpoint/2010/main" val="40149048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Shape 22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1" name="Shape 22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22" name="Shape 22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Tree>
    <p:extLst>
      <p:ext uri="{BB962C8B-B14F-4D97-AF65-F5344CB8AC3E}">
        <p14:creationId xmlns:p14="http://schemas.microsoft.com/office/powerpoint/2010/main" val="18430892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grpSp>
        <p:nvGrpSpPr>
          <p:cNvPr id="21" name="Shape 21"/>
          <p:cNvGrpSpPr/>
          <p:nvPr/>
        </p:nvGrpSpPr>
        <p:grpSpPr>
          <a:xfrm>
            <a:off x="0" y="0"/>
            <a:ext cx="12188824" cy="6872226"/>
            <a:chOff x="0" y="0"/>
            <a:chExt cx="12188824" cy="6872226"/>
          </a:xfrm>
        </p:grpSpPr>
        <p:pic>
          <p:nvPicPr>
            <p:cNvPr id="22" name="Shape 22" descr="HD-PanelTitle-V.png"/>
            <p:cNvPicPr preferRelativeResize="0"/>
            <p:nvPr/>
          </p:nvPicPr>
          <p:blipFill rotWithShape="1">
            <a:blip r:embed="rId2">
              <a:alphaModFix/>
            </a:blip>
            <a:srcRect/>
            <a:stretch/>
          </p:blipFill>
          <p:spPr>
            <a:xfrm>
              <a:off x="0" y="0"/>
              <a:ext cx="12188824" cy="6856214"/>
            </a:xfrm>
            <a:prstGeom prst="rect">
              <a:avLst/>
            </a:prstGeom>
            <a:noFill/>
            <a:ln>
              <a:noFill/>
            </a:ln>
          </p:spPr>
        </p:pic>
        <p:sp>
          <p:nvSpPr>
            <p:cNvPr id="23" name="Shape 23"/>
            <p:cNvSpPr/>
            <p:nvPr/>
          </p:nvSpPr>
          <p:spPr>
            <a:xfrm>
              <a:off x="2328332" y="1540930"/>
              <a:ext cx="7543802" cy="3835401"/>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24" name="Shape 24" descr="HDRibbonTitle-UniformTrim.png"/>
            <p:cNvPicPr preferRelativeResize="0"/>
            <p:nvPr/>
          </p:nvPicPr>
          <p:blipFill rotWithShape="1">
            <a:blip r:embed="rId3">
              <a:alphaModFix/>
            </a:blip>
            <a:srcRect l="2" r="47673"/>
            <a:stretch/>
          </p:blipFill>
          <p:spPr>
            <a:xfrm rot="5400000">
              <a:off x="5245267" y="530352"/>
              <a:ext cx="1673352" cy="612648"/>
            </a:xfrm>
            <a:prstGeom prst="rect">
              <a:avLst/>
            </a:prstGeom>
            <a:noFill/>
            <a:ln>
              <a:noFill/>
            </a:ln>
          </p:spPr>
        </p:pic>
        <p:pic>
          <p:nvPicPr>
            <p:cNvPr id="25" name="Shape 25" descr="HDRibbonTitle-UniformTrim.png"/>
            <p:cNvPicPr preferRelativeResize="0"/>
            <p:nvPr/>
          </p:nvPicPr>
          <p:blipFill rotWithShape="1">
            <a:blip r:embed="rId3">
              <a:alphaModFix/>
            </a:blip>
            <a:srcRect r="48819"/>
            <a:stretch/>
          </p:blipFill>
          <p:spPr>
            <a:xfrm rot="5400000">
              <a:off x="5263555" y="5747514"/>
              <a:ext cx="1636776" cy="612648"/>
            </a:xfrm>
            <a:prstGeom prst="rect">
              <a:avLst/>
            </a:prstGeom>
            <a:noFill/>
            <a:ln>
              <a:noFill/>
            </a:ln>
          </p:spPr>
        </p:pic>
      </p:grpSp>
      <p:sp>
        <p:nvSpPr>
          <p:cNvPr id="26" name="Shape 26"/>
          <p:cNvSpPr txBox="1">
            <a:spLocks noGrp="1"/>
          </p:cNvSpPr>
          <p:nvPr>
            <p:ph type="ctrTitle"/>
          </p:nvPr>
        </p:nvSpPr>
        <p:spPr>
          <a:xfrm>
            <a:off x="2692398" y="1871131"/>
            <a:ext cx="6815669" cy="151553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5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27" name="Shape 27"/>
          <p:cNvSpPr txBox="1">
            <a:spLocks noGrp="1"/>
          </p:cNvSpPr>
          <p:nvPr>
            <p:ph type="subTitle" idx="1"/>
          </p:nvPr>
        </p:nvSpPr>
        <p:spPr>
          <a:xfrm>
            <a:off x="2692398" y="3657596"/>
            <a:ext cx="6815669" cy="1320801"/>
          </a:xfrm>
          <a:prstGeom prst="rect">
            <a:avLst/>
          </a:prstGeom>
          <a:noFill/>
          <a:ln>
            <a:noFill/>
          </a:ln>
        </p:spPr>
        <p:txBody>
          <a:bodyPr lIns="91425" tIns="91425" rIns="91425" bIns="91425" anchor="t" anchorCtr="0"/>
          <a:lstStyle>
            <a:lvl1pPr marL="0" marR="0" lvl="0" indent="0" algn="ctr" rtl="0">
              <a:spcBef>
                <a:spcPts val="420"/>
              </a:spcBef>
              <a:spcAft>
                <a:spcPts val="600"/>
              </a:spcAft>
              <a:buClr>
                <a:schemeClr val="accent1"/>
              </a:buClr>
              <a:buFont typeface="Arial"/>
              <a:buNone/>
              <a:defRPr sz="2100" b="0" i="0" u="none" strike="noStrike" cap="none">
                <a:solidFill>
                  <a:schemeClr val="dk1"/>
                </a:solidFill>
                <a:latin typeface="Garamond"/>
                <a:ea typeface="Garamond"/>
                <a:cs typeface="Garamond"/>
                <a:sym typeface="Garamond"/>
              </a:defRPr>
            </a:lvl1pPr>
            <a:lvl2pPr marL="457200" marR="0" lvl="1" indent="0" algn="ctr" rtl="0">
              <a:spcBef>
                <a:spcPts val="400"/>
              </a:spcBef>
              <a:spcAft>
                <a:spcPts val="600"/>
              </a:spcAft>
              <a:buClr>
                <a:schemeClr val="accent1"/>
              </a:buClr>
              <a:buFont typeface="Arial"/>
              <a:buNone/>
              <a:defRPr sz="2000" b="0" i="0" u="none" strike="noStrike" cap="none">
                <a:solidFill>
                  <a:srgbClr val="888888"/>
                </a:solidFill>
                <a:latin typeface="Garamond"/>
                <a:ea typeface="Garamond"/>
                <a:cs typeface="Garamond"/>
                <a:sym typeface="Garamond"/>
              </a:defRPr>
            </a:lvl2pPr>
            <a:lvl3pPr marL="914400" marR="0" lvl="2" indent="0" algn="ctr"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3pPr>
            <a:lvl4pPr marL="1371600" marR="0" lvl="3" indent="0" algn="ctr"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4pPr>
            <a:lvl5pPr marL="1828800" marR="0" lvl="4"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28" name="Shape 28"/>
          <p:cNvSpPr txBox="1">
            <a:spLocks noGrp="1"/>
          </p:cNvSpPr>
          <p:nvPr>
            <p:ph type="dt" idx="10"/>
          </p:nvPr>
        </p:nvSpPr>
        <p:spPr>
          <a:xfrm>
            <a:off x="7983232" y="5037662"/>
            <a:ext cx="897466"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29" name="Shape 29"/>
          <p:cNvSpPr txBox="1">
            <a:spLocks noGrp="1"/>
          </p:cNvSpPr>
          <p:nvPr>
            <p:ph type="ftr" idx="11"/>
          </p:nvPr>
        </p:nvSpPr>
        <p:spPr>
          <a:xfrm>
            <a:off x="2692397" y="5037662"/>
            <a:ext cx="5214634"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0" name="Shape 30"/>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cxnSp>
        <p:nvCxnSpPr>
          <p:cNvPr id="31" name="Shape 31"/>
          <p:cNvCxnSpPr/>
          <p:nvPr/>
        </p:nvCxnSpPr>
        <p:spPr>
          <a:xfrm>
            <a:off x="2692399" y="3522130"/>
            <a:ext cx="681566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Panoramic Picture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95400" y="4815414"/>
            <a:ext cx="9609666" cy="566737"/>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1" name="Shape 91"/>
          <p:cNvSpPr>
            <a:spLocks noGrp="1"/>
          </p:cNvSpPr>
          <p:nvPr>
            <p:ph type="pic" idx="2"/>
          </p:nvPr>
        </p:nvSpPr>
        <p:spPr>
          <a:xfrm>
            <a:off x="1041426" y="1041399"/>
            <a:ext cx="10105972" cy="3335869"/>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92" name="Shape 92"/>
          <p:cNvSpPr txBox="1">
            <a:spLocks noGrp="1"/>
          </p:cNvSpPr>
          <p:nvPr>
            <p:ph type="body" idx="1"/>
          </p:nvPr>
        </p:nvSpPr>
        <p:spPr>
          <a:xfrm>
            <a:off x="1295400" y="5382153"/>
            <a:ext cx="9609666" cy="493711"/>
          </a:xfrm>
          <a:prstGeom prst="rect">
            <a:avLst/>
          </a:prstGeom>
          <a:noFill/>
          <a:ln>
            <a:noFill/>
          </a:ln>
        </p:spPr>
        <p:txBody>
          <a:bodyPr lIns="91425" tIns="91425" rIns="91425" bIns="91425" anchor="t" anchorCtr="0"/>
          <a:lstStyle>
            <a:lvl1pPr marL="0" marR="0" lvl="0" indent="0" algn="ctr"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93" name="Shape 9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4" name="Shape 9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5" name="Shape 9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303867" y="982132"/>
            <a:ext cx="9592731" cy="29548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8" name="Shape 98"/>
          <p:cNvSpPr txBox="1">
            <a:spLocks noGrp="1"/>
          </p:cNvSpPr>
          <p:nvPr>
            <p:ph type="body" idx="1"/>
          </p:nvPr>
        </p:nvSpPr>
        <p:spPr>
          <a:xfrm>
            <a:off x="1303867" y="4343398"/>
            <a:ext cx="9592731"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99" name="Shape 99"/>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0" name="Shape 100"/>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1" name="Shape 10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02" name="Shape 10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1446212" y="982132"/>
            <a:ext cx="9296397" cy="2370667"/>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05" name="Shape 105"/>
          <p:cNvSpPr txBox="1">
            <a:spLocks noGrp="1"/>
          </p:cNvSpPr>
          <p:nvPr>
            <p:ph type="body" idx="1"/>
          </p:nvPr>
        </p:nvSpPr>
        <p:spPr>
          <a:xfrm>
            <a:off x="1674811" y="3352800"/>
            <a:ext cx="8839201" cy="584200"/>
          </a:xfrm>
          <a:prstGeom prst="rect">
            <a:avLst/>
          </a:prstGeom>
          <a:noFill/>
          <a:ln>
            <a:noFill/>
          </a:ln>
        </p:spPr>
        <p:txBody>
          <a:bodyPr lIns="91425" tIns="91425" rIns="91425" bIns="91425" anchor="ctr" anchorCtr="0"/>
          <a:lstStyle>
            <a:lvl1pPr marL="0" marR="0" lvl="0" indent="0" algn="r"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06" name="Shape 106"/>
          <p:cNvSpPr txBox="1">
            <a:spLocks noGrp="1"/>
          </p:cNvSpPr>
          <p:nvPr>
            <p:ph type="body" idx="2"/>
          </p:nvPr>
        </p:nvSpPr>
        <p:spPr>
          <a:xfrm>
            <a:off x="1295400" y="4343398"/>
            <a:ext cx="9609666"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07" name="Shape 10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8" name="Shape 10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9" name="Shape 10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10" name="Shape 110"/>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11" name="Shape 111"/>
          <p:cNvSpPr txBox="1"/>
          <p:nvPr/>
        </p:nvSpPr>
        <p:spPr>
          <a:xfrm>
            <a:off x="10600267" y="2827869"/>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12" name="Shape 11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Name Car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1295401" y="3308580"/>
            <a:ext cx="9609668" cy="1468800"/>
          </a:xfrm>
          <a:prstGeom prst="rect">
            <a:avLst/>
          </a:prstGeom>
          <a:noFill/>
          <a:ln>
            <a:noFill/>
          </a:ln>
        </p:spPr>
        <p:txBody>
          <a:bodyPr lIns="91425" tIns="91425" rIns="91425" bIns="91425" anchor="b" anchorCtr="0"/>
          <a:lstStyle>
            <a:lvl1pPr marL="0" marR="0" lvl="0" indent="0" algn="l"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15" name="Shape 115"/>
          <p:cNvSpPr txBox="1">
            <a:spLocks noGrp="1"/>
          </p:cNvSpPr>
          <p:nvPr>
            <p:ph type="body" idx="1"/>
          </p:nvPr>
        </p:nvSpPr>
        <p:spPr>
          <a:xfrm>
            <a:off x="1295400" y="4777380"/>
            <a:ext cx="9609668" cy="860399"/>
          </a:xfrm>
          <a:prstGeom prst="rect">
            <a:avLst/>
          </a:prstGeom>
          <a:noFill/>
          <a:ln>
            <a:noFill/>
          </a:ln>
        </p:spPr>
        <p:txBody>
          <a:bodyPr lIns="91425" tIns="91425" rIns="91425" bIns="91425" anchor="t" anchorCtr="0"/>
          <a:lstStyle>
            <a:lvl1pPr marL="0" marR="0" lvl="0" indent="0" algn="l"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16" name="Shape 11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7" name="Shape 11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8" name="Shape 11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Quote Name Car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1446212" y="982132"/>
            <a:ext cx="9296397" cy="224366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21" name="Shape 121"/>
          <p:cNvSpPr txBox="1">
            <a:spLocks noGrp="1"/>
          </p:cNvSpPr>
          <p:nvPr>
            <p:ph type="body" idx="1"/>
          </p:nvPr>
        </p:nvSpPr>
        <p:spPr>
          <a:xfrm>
            <a:off x="1295400" y="3639312"/>
            <a:ext cx="9609668" cy="886967"/>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2" name="Shape 122"/>
          <p:cNvSpPr txBox="1">
            <a:spLocks noGrp="1"/>
          </p:cNvSpPr>
          <p:nvPr>
            <p:ph type="body" idx="2"/>
          </p:nvPr>
        </p:nvSpPr>
        <p:spPr>
          <a:xfrm>
            <a:off x="1295400" y="4529667"/>
            <a:ext cx="9609668" cy="1346199"/>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3" name="Shape 12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4" name="Shape 12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5" name="Shape 12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26" name="Shape 126"/>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27" name="Shape 127"/>
          <p:cNvSpPr txBox="1"/>
          <p:nvPr/>
        </p:nvSpPr>
        <p:spPr>
          <a:xfrm>
            <a:off x="10600267" y="2599260"/>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28" name="Shape 128"/>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rue or False">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295400" y="982132"/>
            <a:ext cx="9609666" cy="22436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1" name="Shape 131"/>
          <p:cNvSpPr txBox="1">
            <a:spLocks noGrp="1"/>
          </p:cNvSpPr>
          <p:nvPr>
            <p:ph type="body" idx="1"/>
          </p:nvPr>
        </p:nvSpPr>
        <p:spPr>
          <a:xfrm>
            <a:off x="1295400" y="3630167"/>
            <a:ext cx="9609668" cy="841248"/>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2" name="Shape 132"/>
          <p:cNvSpPr txBox="1">
            <a:spLocks noGrp="1"/>
          </p:cNvSpPr>
          <p:nvPr>
            <p:ph type="body" idx="2"/>
          </p:nvPr>
        </p:nvSpPr>
        <p:spPr>
          <a:xfrm>
            <a:off x="1295400" y="4470398"/>
            <a:ext cx="9609669" cy="1405466"/>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3" name="Shape 13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4" name="Shape 13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5" name="Shape 13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36" name="Shape 136"/>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9" name="Shape 139"/>
          <p:cNvSpPr txBox="1">
            <a:spLocks noGrp="1"/>
          </p:cNvSpPr>
          <p:nvPr>
            <p:ph type="body" idx="1"/>
          </p:nvPr>
        </p:nvSpPr>
        <p:spPr>
          <a:xfrm rot="5400000">
            <a:off x="4436530" y="-584197"/>
            <a:ext cx="3318936" cy="960119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0" name="Shape 14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1" name="Shape 14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2" name="Shape 14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43" name="Shape 14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rot="5400000">
            <a:off x="7497935" y="2483551"/>
            <a:ext cx="4893735" cy="1890894"/>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46" name="Shape 146"/>
          <p:cNvSpPr txBox="1">
            <a:spLocks noGrp="1"/>
          </p:cNvSpPr>
          <p:nvPr>
            <p:ph type="body" idx="1"/>
          </p:nvPr>
        </p:nvSpPr>
        <p:spPr>
          <a:xfrm rot="5400000">
            <a:off x="2565043" y="-287513"/>
            <a:ext cx="4893733" cy="743302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7" name="Shape 14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8" name="Shape 14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9" name="Shape 14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50" name="Shape 150"/>
          <p:cNvCxnSpPr/>
          <p:nvPr/>
        </p:nvCxnSpPr>
        <p:spPr>
          <a:xfrm>
            <a:off x="8863889" y="990600"/>
            <a:ext cx="0" cy="4876799"/>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2"/>
        <p:cNvGrpSpPr/>
        <p:nvPr/>
      </p:nvGrpSpPr>
      <p:grpSpPr>
        <a:xfrm>
          <a:off x="0" y="0"/>
          <a:ext cx="0" cy="0"/>
          <a:chOff x="0" y="0"/>
          <a:chExt cx="0" cy="0"/>
        </a:xfrm>
      </p:grpSpPr>
      <p:cxnSp>
        <p:nvCxnSpPr>
          <p:cNvPr id="33" name="Shape 3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
        <p:nvSpPr>
          <p:cNvPr id="34" name="Shape 34"/>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35" name="Shape 35"/>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36" name="Shape 3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7" name="Shape 3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8" name="Shape 3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015068" y="1752606"/>
            <a:ext cx="8158688" cy="182251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1" name="Shape 41"/>
          <p:cNvSpPr txBox="1">
            <a:spLocks noGrp="1"/>
          </p:cNvSpPr>
          <p:nvPr>
            <p:ph type="body" idx="1"/>
          </p:nvPr>
        </p:nvSpPr>
        <p:spPr>
          <a:xfrm>
            <a:off x="2015066" y="3846051"/>
            <a:ext cx="8158689" cy="954546"/>
          </a:xfrm>
          <a:prstGeom prst="rect">
            <a:avLst/>
          </a:prstGeom>
          <a:noFill/>
          <a:ln>
            <a:noFill/>
          </a:ln>
        </p:spPr>
        <p:txBody>
          <a:bodyPr lIns="91425" tIns="91425" rIns="91425" bIns="91425" anchor="t" anchorCtr="0"/>
          <a:lstStyle>
            <a:lvl1pPr marL="0" marR="0" lvl="0" indent="0" algn="ctr" rtl="0">
              <a:spcBef>
                <a:spcPts val="48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42" name="Shape 42"/>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3" name="Shape 43"/>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4" name="Shape 44"/>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45" name="Shape 45"/>
          <p:cNvCxnSpPr/>
          <p:nvPr/>
        </p:nvCxnSpPr>
        <p:spPr>
          <a:xfrm>
            <a:off x="2012723" y="3710585"/>
            <a:ext cx="8163379"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8" name="Shape 48"/>
          <p:cNvSpPr txBox="1">
            <a:spLocks noGrp="1"/>
          </p:cNvSpPr>
          <p:nvPr>
            <p:ph type="body" idx="1"/>
          </p:nvPr>
        </p:nvSpPr>
        <p:spPr>
          <a:xfrm>
            <a:off x="1298448"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49" name="Shape 49"/>
          <p:cNvSpPr txBox="1">
            <a:spLocks noGrp="1"/>
          </p:cNvSpPr>
          <p:nvPr>
            <p:ph type="body" idx="2"/>
          </p:nvPr>
        </p:nvSpPr>
        <p:spPr>
          <a:xfrm>
            <a:off x="6181344"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0" name="Shape 5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1" name="Shape 5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2" name="Shape 5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53" name="Shape 5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56" name="Shape 56"/>
          <p:cNvSpPr txBox="1">
            <a:spLocks noGrp="1"/>
          </p:cNvSpPr>
          <p:nvPr>
            <p:ph type="body" idx="1"/>
          </p:nvPr>
        </p:nvSpPr>
        <p:spPr>
          <a:xfrm>
            <a:off x="1295400"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7" name="Shape 57"/>
          <p:cNvSpPr txBox="1">
            <a:spLocks noGrp="1"/>
          </p:cNvSpPr>
          <p:nvPr>
            <p:ph type="body" idx="2"/>
          </p:nvPr>
        </p:nvSpPr>
        <p:spPr>
          <a:xfrm>
            <a:off x="1295400"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8" name="Shape 58"/>
          <p:cNvSpPr txBox="1">
            <a:spLocks noGrp="1"/>
          </p:cNvSpPr>
          <p:nvPr>
            <p:ph type="body" idx="3"/>
          </p:nvPr>
        </p:nvSpPr>
        <p:spPr>
          <a:xfrm>
            <a:off x="6180671"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9" name="Shape 59"/>
          <p:cNvSpPr txBox="1">
            <a:spLocks noGrp="1"/>
          </p:cNvSpPr>
          <p:nvPr>
            <p:ph type="body" idx="4"/>
          </p:nvPr>
        </p:nvSpPr>
        <p:spPr>
          <a:xfrm>
            <a:off x="6180671"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60" name="Shape 6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1" name="Shape 6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2" name="Shape 6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3" name="Shape 6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6" name="Shape 6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7" name="Shape 6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8" name="Shape 6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9" name="Shape 69"/>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2" name="Shape 72"/>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3" name="Shape 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1293811" y="1388533"/>
            <a:ext cx="371845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76" name="Shape 76"/>
          <p:cNvSpPr txBox="1">
            <a:spLocks noGrp="1"/>
          </p:cNvSpPr>
          <p:nvPr>
            <p:ph type="body" idx="1"/>
          </p:nvPr>
        </p:nvSpPr>
        <p:spPr>
          <a:xfrm>
            <a:off x="5418667" y="982130"/>
            <a:ext cx="5469465" cy="4893735"/>
          </a:xfrm>
          <a:prstGeom prst="rect">
            <a:avLst/>
          </a:prstGeom>
          <a:noFill/>
          <a:ln>
            <a:noFill/>
          </a:ln>
        </p:spPr>
        <p:txBody>
          <a:bodyPr lIns="91425" tIns="91425" rIns="91425" bIns="91425" anchor="ctr"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77" name="Shape 77"/>
          <p:cNvSpPr txBox="1">
            <a:spLocks noGrp="1"/>
          </p:cNvSpPr>
          <p:nvPr>
            <p:ph type="body" idx="2"/>
          </p:nvPr>
        </p:nvSpPr>
        <p:spPr>
          <a:xfrm>
            <a:off x="1293811" y="3031065"/>
            <a:ext cx="3718455" cy="2438404"/>
          </a:xfrm>
          <a:prstGeom prst="rect">
            <a:avLst/>
          </a:prstGeom>
          <a:noFill/>
          <a:ln>
            <a:noFill/>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78" name="Shape 78"/>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9" name="Shape 79"/>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0" name="Shape 80"/>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81" name="Shape 81"/>
          <p:cNvCxnSpPr/>
          <p:nvPr/>
        </p:nvCxnSpPr>
        <p:spPr>
          <a:xfrm>
            <a:off x="1396169" y="2912533"/>
            <a:ext cx="35144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95399" y="1883832"/>
            <a:ext cx="624181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8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84" name="Shape 84"/>
          <p:cNvSpPr>
            <a:spLocks noGrp="1"/>
          </p:cNvSpPr>
          <p:nvPr>
            <p:ph type="pic" idx="2"/>
          </p:nvPr>
        </p:nvSpPr>
        <p:spPr>
          <a:xfrm>
            <a:off x="8094831" y="1041400"/>
            <a:ext cx="3063346" cy="4775200"/>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85" name="Shape 85"/>
          <p:cNvSpPr txBox="1">
            <a:spLocks noGrp="1"/>
          </p:cNvSpPr>
          <p:nvPr>
            <p:ph type="body" idx="1"/>
          </p:nvPr>
        </p:nvSpPr>
        <p:spPr>
          <a:xfrm>
            <a:off x="1295399" y="3255432"/>
            <a:ext cx="6241815" cy="1828800"/>
          </a:xfrm>
          <a:prstGeom prst="rect">
            <a:avLst/>
          </a:prstGeom>
          <a:noFill/>
          <a:ln>
            <a:noFill/>
          </a:ln>
        </p:spPr>
        <p:txBody>
          <a:bodyPr lIns="91425" tIns="91425" rIns="91425" bIns="91425" anchor="t" anchorCtr="0"/>
          <a:lstStyle>
            <a:lvl1pPr marL="0" marR="0" lvl="0" indent="0" algn="ctr"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86" name="Shape 8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7" name="Shape 8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8" name="Shape 8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alphaModFix/>
          </a:blip>
          <a:stretch>
            <a:fillRect/>
          </a:stretch>
        </a:blipFill>
        <a:effectLst/>
      </p:bgPr>
    </p:bg>
    <p:spTree>
      <p:nvGrpSpPr>
        <p:cNvPr id="1" name="Shape 9"/>
        <p:cNvGrpSpPr/>
        <p:nvPr/>
      </p:nvGrpSpPr>
      <p:grpSpPr>
        <a:xfrm>
          <a:off x="0" y="0"/>
          <a:ext cx="0" cy="0"/>
          <a:chOff x="0" y="0"/>
          <a:chExt cx="0" cy="0"/>
        </a:xfrm>
      </p:grpSpPr>
      <p:grpSp>
        <p:nvGrpSpPr>
          <p:cNvPr id="10" name="Shape 10"/>
          <p:cNvGrpSpPr/>
          <p:nvPr/>
        </p:nvGrpSpPr>
        <p:grpSpPr>
          <a:xfrm>
            <a:off x="0" y="0"/>
            <a:ext cx="12188824" cy="6856214"/>
            <a:chOff x="0" y="0"/>
            <a:chExt cx="12188824" cy="6856214"/>
          </a:xfrm>
        </p:grpSpPr>
        <p:pic>
          <p:nvPicPr>
            <p:cNvPr id="11" name="Shape 11" descr="HD-PanelContent-V.png"/>
            <p:cNvPicPr preferRelativeResize="0"/>
            <p:nvPr/>
          </p:nvPicPr>
          <p:blipFill rotWithShape="1">
            <a:blip r:embed="rId20">
              <a:alphaModFix/>
            </a:blip>
            <a:srcRect/>
            <a:stretch/>
          </p:blipFill>
          <p:spPr>
            <a:xfrm>
              <a:off x="0" y="0"/>
              <a:ext cx="12188824" cy="6856214"/>
            </a:xfrm>
            <a:prstGeom prst="rect">
              <a:avLst/>
            </a:prstGeom>
            <a:noFill/>
            <a:ln>
              <a:noFill/>
            </a:ln>
          </p:spPr>
        </p:pic>
        <p:sp>
          <p:nvSpPr>
            <p:cNvPr id="12" name="Shape 12"/>
            <p:cNvSpPr/>
            <p:nvPr/>
          </p:nvSpPr>
          <p:spPr>
            <a:xfrm>
              <a:off x="608012" y="609600"/>
              <a:ext cx="10972799" cy="5638800"/>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3" name="Shape 13" descr="HDRibbonContent-UniformTrim.png"/>
            <p:cNvPicPr preferRelativeResize="0"/>
            <p:nvPr/>
          </p:nvPicPr>
          <p:blipFill rotWithShape="1">
            <a:blip r:embed="rId21">
              <a:alphaModFix/>
            </a:blip>
            <a:srcRect r="5093"/>
            <a:stretch/>
          </p:blipFill>
          <p:spPr>
            <a:xfrm rot="5400000">
              <a:off x="5706470" y="76264"/>
              <a:ext cx="758951" cy="606425"/>
            </a:xfrm>
            <a:prstGeom prst="rect">
              <a:avLst/>
            </a:prstGeom>
            <a:noFill/>
            <a:ln>
              <a:noFill/>
            </a:ln>
          </p:spPr>
        </p:pic>
        <p:pic>
          <p:nvPicPr>
            <p:cNvPr id="14" name="Shape 14" descr="HDRibbonContent-UniformTrim.png"/>
            <p:cNvPicPr preferRelativeResize="0"/>
            <p:nvPr/>
          </p:nvPicPr>
          <p:blipFill rotWithShape="1">
            <a:blip r:embed="rId21">
              <a:alphaModFix/>
            </a:blip>
            <a:srcRect r="5093"/>
            <a:stretch/>
          </p:blipFill>
          <p:spPr>
            <a:xfrm rot="5400000">
              <a:off x="5706470" y="6173525"/>
              <a:ext cx="758951" cy="606425"/>
            </a:xfrm>
            <a:prstGeom prst="rect">
              <a:avLst/>
            </a:prstGeom>
            <a:noFill/>
            <a:ln>
              <a:noFill/>
            </a:ln>
          </p:spPr>
        </p:pic>
      </p:grpSp>
      <p:sp>
        <p:nvSpPr>
          <p:cNvPr id="15" name="Shape 1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6" name="Shape 16"/>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7" name="Shape 1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8" name="Shape 1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9" name="Shape 1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ctrTitle"/>
          </p:nvPr>
        </p:nvSpPr>
        <p:spPr>
          <a:xfrm>
            <a:off x="2188509" y="2684721"/>
            <a:ext cx="7766936" cy="1646301"/>
          </a:xfrm>
          <a:prstGeom prst="rect">
            <a:avLst/>
          </a:prstGeom>
          <a:noFill/>
          <a:ln>
            <a:noFill/>
          </a:ln>
        </p:spPr>
        <p:txBody>
          <a:bodyPr lIns="91425" tIns="45700" rIns="91425" bIns="45700" anchor="b" anchorCtr="0">
            <a:noAutofit/>
          </a:bodyPr>
          <a:lstStyle/>
          <a:p>
            <a:pPr marL="0" marR="0" lvl="0" indent="0" algn="ctr" rtl="0">
              <a:spcBef>
                <a:spcPts val="0"/>
              </a:spcBef>
              <a:buClr>
                <a:srgbClr val="262626"/>
              </a:buClr>
              <a:buSzPct val="25000"/>
              <a:buFont typeface="Garamond"/>
              <a:buNone/>
            </a:pPr>
            <a:r>
              <a:rPr lang="en-US" sz="4860" b="1" i="0" u="none" strike="noStrike" cap="none">
                <a:solidFill>
                  <a:srgbClr val="262626"/>
                </a:solidFill>
                <a:latin typeface="Garamond"/>
                <a:ea typeface="Garamond"/>
                <a:cs typeface="Garamond"/>
                <a:sym typeface="Garamond"/>
              </a:rPr>
              <a:t>Chapter 13 </a:t>
            </a:r>
            <a:r>
              <a:rPr lang="en-US" sz="4860" b="1" i="0" u="sng" strike="noStrike" cap="none">
                <a:solidFill>
                  <a:srgbClr val="262626"/>
                </a:solidFill>
                <a:latin typeface="Garamond"/>
                <a:ea typeface="Garamond"/>
                <a:cs typeface="Garamond"/>
                <a:sym typeface="Garamond"/>
              </a:rPr>
              <a:t/>
            </a:r>
            <a:br>
              <a:rPr lang="en-US" sz="4860" b="1" i="0" u="sng" strike="noStrike" cap="none">
                <a:solidFill>
                  <a:srgbClr val="262626"/>
                </a:solidFill>
                <a:latin typeface="Garamond"/>
                <a:ea typeface="Garamond"/>
                <a:cs typeface="Garamond"/>
                <a:sym typeface="Garamond"/>
              </a:rPr>
            </a:br>
            <a:r>
              <a:rPr lang="en-US" sz="4860" b="1"/>
              <a:t>Power and Politics </a:t>
            </a:r>
          </a:p>
        </p:txBody>
      </p:sp>
      <p:sp>
        <p:nvSpPr>
          <p:cNvPr id="157" name="Shape 157"/>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1</a:t>
            </a:fld>
            <a:endParaRPr lang="en-US" sz="1000" b="0" i="0" u="none" strike="noStrike" cap="none">
              <a:solidFill>
                <a:schemeClr val="dk1"/>
              </a:solidFill>
              <a:latin typeface="Garamond"/>
              <a:ea typeface="Garamond"/>
              <a:cs typeface="Garamond"/>
              <a:sym typeface="Garamond"/>
            </a:endParaRPr>
          </a:p>
        </p:txBody>
      </p:sp>
      <p:sp>
        <p:nvSpPr>
          <p:cNvPr id="158" name="Shape 158"/>
          <p:cNvSpPr txBox="1">
            <a:spLocks noGrp="1"/>
          </p:cNvSpPr>
          <p:nvPr>
            <p:ph type="ftr" idx="11"/>
          </p:nvPr>
        </p:nvSpPr>
        <p:spPr>
          <a:xfrm>
            <a:off x="3663600" y="5037673"/>
            <a:ext cx="4816800" cy="125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Scarcity</a:t>
            </a:r>
          </a:p>
        </p:txBody>
      </p:sp>
      <p:sp>
        <p:nvSpPr>
          <p:cNvPr id="234" name="Shape 234"/>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55600" rtl="0">
              <a:spcBef>
                <a:spcPts val="0"/>
              </a:spcBef>
              <a:buSzPct val="100000"/>
            </a:pPr>
            <a:r>
              <a:rPr lang="en-US" sz="2000"/>
              <a:t>In the context of dependency, scarcity refers to the uniqueness of a resource.</a:t>
            </a:r>
          </a:p>
          <a:p>
            <a:pPr marL="0" lvl="0" indent="0" rtl="0">
              <a:spcBef>
                <a:spcPts val="0"/>
              </a:spcBef>
              <a:buNone/>
            </a:pPr>
            <a:endParaRPr sz="2000"/>
          </a:p>
          <a:p>
            <a:pPr marL="457200" lvl="0" indent="-355600" rtl="0">
              <a:spcBef>
                <a:spcPts val="0"/>
              </a:spcBef>
              <a:buSzPct val="100000"/>
            </a:pPr>
            <a:r>
              <a:rPr lang="en-US" sz="2000"/>
              <a:t>The more difficult something is to obtain, the more valuable it tends to be. </a:t>
            </a:r>
          </a:p>
          <a:p>
            <a:pPr marL="0" lvl="0" indent="0" rtl="0">
              <a:spcBef>
                <a:spcPts val="0"/>
              </a:spcBef>
              <a:buNone/>
            </a:pPr>
            <a:endParaRPr sz="2000"/>
          </a:p>
          <a:p>
            <a:pPr marL="457200" lvl="0" indent="-355600" rtl="0">
              <a:spcBef>
                <a:spcPts val="0"/>
              </a:spcBef>
              <a:buSzPct val="100000"/>
            </a:pPr>
            <a:r>
              <a:rPr lang="en-US" sz="2000"/>
              <a:t>Effective persuaders exploit this reality by making an opportunity or offer seem more attractive because it is limited or exclusive.</a:t>
            </a:r>
          </a:p>
          <a:p>
            <a:pPr marL="0" lvl="0" indent="0" rtl="0">
              <a:spcBef>
                <a:spcPts val="0"/>
              </a:spcBef>
              <a:buNone/>
            </a:pPr>
            <a:endParaRPr sz="2000"/>
          </a:p>
          <a:p>
            <a:pPr marL="457200" lvl="0" indent="-355600">
              <a:spcBef>
                <a:spcPts val="0"/>
              </a:spcBef>
              <a:buSzPct val="100000"/>
            </a:pPr>
            <a:r>
              <a:rPr lang="en-US" sz="2000"/>
              <a:t>They might convince you to take on a project because “it’s rare to get a chance to work on a new project like this,” or “You have to sign on today because if you don’t, I have to offer it to someone else.” </a:t>
            </a:r>
          </a:p>
        </p:txBody>
      </p:sp>
      <p:sp>
        <p:nvSpPr>
          <p:cNvPr id="235" name="Shape 23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
        <p:nvSpPr>
          <p:cNvPr id="236" name="Shape 236"/>
          <p:cNvSpPr txBox="1"/>
          <p:nvPr/>
        </p:nvSpPr>
        <p:spPr>
          <a:xfrm>
            <a:off x="3472950" y="57973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Shape 242"/>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Importance</a:t>
            </a:r>
          </a:p>
        </p:txBody>
      </p:sp>
      <p:sp>
        <p:nvSpPr>
          <p:cNvPr id="243" name="Shape 243"/>
          <p:cNvSpPr txBox="1">
            <a:spLocks noGrp="1"/>
          </p:cNvSpPr>
          <p:nvPr>
            <p:ph type="body" idx="1"/>
          </p:nvPr>
        </p:nvSpPr>
        <p:spPr>
          <a:xfrm>
            <a:off x="1295400" y="2414512"/>
            <a:ext cx="9601200" cy="3461400"/>
          </a:xfrm>
          <a:prstGeom prst="rect">
            <a:avLst/>
          </a:prstGeom>
        </p:spPr>
        <p:txBody>
          <a:bodyPr lIns="91425" tIns="91425" rIns="91425" bIns="91425" anchor="t" anchorCtr="0">
            <a:noAutofit/>
          </a:bodyPr>
          <a:lstStyle/>
          <a:p>
            <a:pPr marL="457200" lvl="0" indent="-349250" rtl="0">
              <a:spcBef>
                <a:spcPts val="0"/>
              </a:spcBef>
              <a:buSzPct val="100000"/>
            </a:pPr>
            <a:r>
              <a:rPr lang="en-US" sz="1900"/>
              <a:t>Importance refers to the value of the resource. The key question here is “How important is this?”</a:t>
            </a:r>
          </a:p>
          <a:p>
            <a:pPr marL="0" lvl="0" indent="0" rtl="0">
              <a:spcBef>
                <a:spcPts val="0"/>
              </a:spcBef>
              <a:buNone/>
            </a:pPr>
            <a:endParaRPr sz="1900"/>
          </a:p>
          <a:p>
            <a:pPr marL="457200" lvl="0" indent="-349250" rtl="0">
              <a:spcBef>
                <a:spcPts val="0"/>
              </a:spcBef>
              <a:buSzPct val="100000"/>
            </a:pPr>
            <a:r>
              <a:rPr lang="en-US" sz="1900"/>
              <a:t> If the resources or skills you control are vital to the organization, you will gain some power. </a:t>
            </a:r>
          </a:p>
          <a:p>
            <a:pPr marL="0" lvl="0" indent="0" rtl="0">
              <a:spcBef>
                <a:spcPts val="0"/>
              </a:spcBef>
              <a:buNone/>
            </a:pPr>
            <a:endParaRPr sz="1900"/>
          </a:p>
          <a:p>
            <a:pPr marL="457200" lvl="0" indent="-349250" rtl="0">
              <a:spcBef>
                <a:spcPts val="0"/>
              </a:spcBef>
              <a:buSzPct val="100000"/>
            </a:pPr>
            <a:r>
              <a:rPr lang="en-US" sz="1900"/>
              <a:t> The more vital the resources that you control are, the more power you will have. </a:t>
            </a:r>
          </a:p>
          <a:p>
            <a:pPr marL="0" lvl="0" indent="0" rtl="0">
              <a:spcBef>
                <a:spcPts val="0"/>
              </a:spcBef>
              <a:buNone/>
            </a:pPr>
            <a:endParaRPr sz="1900"/>
          </a:p>
          <a:p>
            <a:pPr marL="457200" lvl="0" indent="-349250">
              <a:spcBef>
                <a:spcPts val="0"/>
              </a:spcBef>
              <a:buSzPct val="100000"/>
            </a:pPr>
            <a:r>
              <a:rPr lang="en-US" sz="1900"/>
              <a:t>For example, if Kecia is the only person who knows how to fill out reimbursement forms, it is important that you are able to work with her, because getting paid back for business trips and expenses is important to most of us. </a:t>
            </a:r>
          </a:p>
        </p:txBody>
      </p:sp>
      <p:sp>
        <p:nvSpPr>
          <p:cNvPr id="244" name="Shape 244"/>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
        <p:nvSpPr>
          <p:cNvPr id="245" name="Shape 245"/>
          <p:cNvSpPr txBox="1"/>
          <p:nvPr/>
        </p:nvSpPr>
        <p:spPr>
          <a:xfrm>
            <a:off x="3472950" y="5746875"/>
            <a:ext cx="5246100" cy="320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Shape 251"/>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Substitutability</a:t>
            </a:r>
          </a:p>
        </p:txBody>
      </p:sp>
      <p:sp>
        <p:nvSpPr>
          <p:cNvPr id="252" name="Shape 252"/>
          <p:cNvSpPr txBox="1">
            <a:spLocks noGrp="1"/>
          </p:cNvSpPr>
          <p:nvPr>
            <p:ph type="body" idx="1"/>
          </p:nvPr>
        </p:nvSpPr>
        <p:spPr>
          <a:xfrm>
            <a:off x="1295400" y="2285925"/>
            <a:ext cx="6698700" cy="3589800"/>
          </a:xfrm>
          <a:prstGeom prst="rect">
            <a:avLst/>
          </a:prstGeom>
        </p:spPr>
        <p:txBody>
          <a:bodyPr lIns="91425" tIns="91425" rIns="91425" bIns="91425" anchor="t" anchorCtr="0">
            <a:noAutofit/>
          </a:bodyPr>
          <a:lstStyle/>
          <a:p>
            <a:pPr marL="457200" lvl="0" indent="-349250" rtl="0">
              <a:spcBef>
                <a:spcPts val="0"/>
              </a:spcBef>
              <a:buSzPct val="100000"/>
            </a:pPr>
            <a:r>
              <a:rPr lang="en-US" sz="1900"/>
              <a:t>Finally, substitutability refers to one’s ability to find another option that works as well as the one offered.</a:t>
            </a:r>
          </a:p>
          <a:p>
            <a:pPr marL="457200" lvl="0" indent="-349250" rtl="0">
              <a:spcBef>
                <a:spcPts val="0"/>
              </a:spcBef>
              <a:buSzPct val="100000"/>
            </a:pPr>
            <a:r>
              <a:rPr lang="en-US" sz="1900"/>
              <a:t>The harder it is to find a substitute, the more dependent the person becomes and the more power someone else has over them.</a:t>
            </a:r>
          </a:p>
          <a:p>
            <a:pPr marL="457200" lvl="0" indent="-349250" rtl="0">
              <a:spcBef>
                <a:spcPts val="0"/>
              </a:spcBef>
              <a:buSzPct val="100000"/>
            </a:pPr>
            <a:r>
              <a:rPr lang="en-US" sz="1900"/>
              <a:t>If you are the only person who knows how to make a piece of equipment work, you will be very powerful in the organization.</a:t>
            </a:r>
          </a:p>
          <a:p>
            <a:pPr marL="457200" lvl="0" indent="-349250" rtl="0">
              <a:spcBef>
                <a:spcPts val="0"/>
              </a:spcBef>
              <a:buSzPct val="100000"/>
            </a:pPr>
            <a:r>
              <a:rPr lang="en-US" sz="1900"/>
              <a:t> This is true unless another piece of equipment is brought in to serve the same function. At that point, your power would diminish. </a:t>
            </a:r>
          </a:p>
          <a:p>
            <a:pPr marL="457200" lvl="0" indent="-349250" rtl="0">
              <a:spcBef>
                <a:spcPts val="0"/>
              </a:spcBef>
              <a:buSzPct val="100000"/>
            </a:pPr>
            <a:r>
              <a:rPr lang="en-US" sz="1900"/>
              <a:t>Similarly, countries with large supplies of crude oil have traditionally had power to the extent that other countries need oil to function.</a:t>
            </a:r>
          </a:p>
          <a:p>
            <a:pPr marL="0" lvl="0" indent="0">
              <a:spcBef>
                <a:spcPts val="0"/>
              </a:spcBef>
              <a:buNone/>
            </a:pPr>
            <a:endParaRPr sz="1800"/>
          </a:p>
        </p:txBody>
      </p:sp>
      <p:sp>
        <p:nvSpPr>
          <p:cNvPr id="253" name="Shape 253"/>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
        <p:nvSpPr>
          <p:cNvPr id="254" name="Shape 254"/>
          <p:cNvSpPr txBox="1"/>
          <p:nvPr/>
        </p:nvSpPr>
        <p:spPr>
          <a:xfrm>
            <a:off x="3472950" y="58210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255" name="Shape 255"/>
          <p:cNvPicPr preferRelativeResize="0"/>
          <p:nvPr/>
        </p:nvPicPr>
        <p:blipFill>
          <a:blip r:embed="rId3">
            <a:alphaModFix/>
          </a:blip>
          <a:stretch>
            <a:fillRect/>
          </a:stretch>
        </p:blipFill>
        <p:spPr>
          <a:xfrm>
            <a:off x="7993950" y="2678407"/>
            <a:ext cx="3386442" cy="319739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a:t>
            </a:r>
          </a:p>
        </p:txBody>
      </p:sp>
      <p:sp>
        <p:nvSpPr>
          <p:cNvPr id="262" name="Shape 262"/>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buAutoNum type="arabicPeriod"/>
            </a:pPr>
            <a:r>
              <a:rPr lang="en-US" sz="1800"/>
              <a:t>What does the phrase “Power corrupts and absolute power corrupts absolutely” refer to? What experiences have you had that confirm or refute this assumption?</a:t>
            </a:r>
          </a:p>
          <a:p>
            <a:pPr marL="0" lvl="0" indent="0" rtl="0">
              <a:spcBef>
                <a:spcPts val="0"/>
              </a:spcBef>
              <a:buNone/>
            </a:pPr>
            <a:endParaRPr sz="1800"/>
          </a:p>
          <a:p>
            <a:pPr marL="457200" lvl="0" indent="-342900" rtl="0">
              <a:spcBef>
                <a:spcPts val="0"/>
              </a:spcBef>
              <a:buSzPct val="100000"/>
              <a:buAutoNum type="arabicPeriod"/>
            </a:pPr>
            <a:r>
              <a:rPr lang="en-US" sz="1800"/>
              <a:t>Thinking about the Milgram and Zimbardo studies, do you think you would behave the same or differently in those situations? Why or why not? </a:t>
            </a:r>
          </a:p>
          <a:p>
            <a:pPr marL="0" lvl="0" indent="0" rtl="0">
              <a:spcBef>
                <a:spcPts val="0"/>
              </a:spcBef>
              <a:buNone/>
            </a:pPr>
            <a:endParaRPr sz="1800"/>
          </a:p>
          <a:p>
            <a:pPr marL="457200" lvl="0" indent="-342900" rtl="0">
              <a:spcBef>
                <a:spcPts val="0"/>
              </a:spcBef>
              <a:buSzPct val="100000"/>
              <a:buAutoNum type="arabicPeriod"/>
            </a:pPr>
            <a:r>
              <a:rPr lang="en-US" sz="1800"/>
              <a:t>What lessons can be learned from the past studies of conformity to help avoid abuses of power in the future?</a:t>
            </a:r>
          </a:p>
          <a:p>
            <a:pPr marL="0" lvl="0" indent="0" rtl="0">
              <a:spcBef>
                <a:spcPts val="0"/>
              </a:spcBef>
              <a:buNone/>
            </a:pPr>
            <a:endParaRPr sz="1800"/>
          </a:p>
          <a:p>
            <a:pPr marL="457200" lvl="0" indent="-342900">
              <a:spcBef>
                <a:spcPts val="0"/>
              </a:spcBef>
              <a:buSzPct val="100000"/>
              <a:buAutoNum type="arabicPeriod"/>
            </a:pPr>
            <a:r>
              <a:rPr lang="en-US" sz="1800"/>
              <a:t>Give an example of someone who you are dependent upon. Think about how scarcity, importance, and substitutability effect this dependency.</a:t>
            </a:r>
          </a:p>
        </p:txBody>
      </p:sp>
      <p:sp>
        <p:nvSpPr>
          <p:cNvPr id="263" name="Shape 263"/>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13</a:t>
            </a:fld>
            <a:endParaRPr lang="en-US"/>
          </a:p>
        </p:txBody>
      </p:sp>
      <p:sp>
        <p:nvSpPr>
          <p:cNvPr id="264" name="Shape 264"/>
          <p:cNvSpPr txBox="1"/>
          <p:nvPr/>
        </p:nvSpPr>
        <p:spPr>
          <a:xfrm>
            <a:off x="3472950" y="58301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Shape 270"/>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Bases of Power</a:t>
            </a:r>
          </a:p>
        </p:txBody>
      </p:sp>
      <p:sp>
        <p:nvSpPr>
          <p:cNvPr id="271" name="Shape 271"/>
          <p:cNvSpPr txBox="1">
            <a:spLocks noGrp="1"/>
          </p:cNvSpPr>
          <p:nvPr>
            <p:ph type="body" idx="1"/>
          </p:nvPr>
        </p:nvSpPr>
        <p:spPr>
          <a:xfrm>
            <a:off x="1295400" y="2400862"/>
            <a:ext cx="9601200" cy="3474900"/>
          </a:xfrm>
          <a:prstGeom prst="rect">
            <a:avLst/>
          </a:prstGeom>
        </p:spPr>
        <p:txBody>
          <a:bodyPr lIns="91425" tIns="91425" rIns="91425" bIns="91425" anchor="t" anchorCtr="0">
            <a:noAutofit/>
          </a:bodyPr>
          <a:lstStyle/>
          <a:p>
            <a:pPr marL="457200" lvl="0" indent="-355600">
              <a:spcBef>
                <a:spcPts val="0"/>
              </a:spcBef>
              <a:buSzPct val="100000"/>
            </a:pPr>
            <a:r>
              <a:rPr lang="en-US" sz="2000"/>
              <a:t>Having power and using power are two different things. For example, imagine a manager who has the power to reward or punish employees. </a:t>
            </a:r>
          </a:p>
          <a:p>
            <a:pPr marL="457200" lvl="0" indent="-355600" rtl="0">
              <a:spcBef>
                <a:spcPts val="0"/>
              </a:spcBef>
              <a:buSzPct val="100000"/>
            </a:pPr>
            <a:r>
              <a:rPr lang="en-US" sz="2000"/>
              <a:t> When the manager makes a request, he or she will probably be obeyed even though the manager does not actually reward the employee. </a:t>
            </a:r>
          </a:p>
          <a:p>
            <a:pPr marL="457200" lvl="0" indent="-355600" rtl="0">
              <a:spcBef>
                <a:spcPts val="0"/>
              </a:spcBef>
              <a:buSzPct val="100000"/>
            </a:pPr>
            <a:r>
              <a:rPr lang="en-US" sz="2000"/>
              <a:t> The fact that the manager has the ability to give rewards and punishments will be enough for employees to follow the request.</a:t>
            </a:r>
          </a:p>
          <a:p>
            <a:pPr marL="457200" lvl="0" indent="-355600" rtl="0">
              <a:spcBef>
                <a:spcPts val="0"/>
              </a:spcBef>
              <a:buSzPct val="100000"/>
            </a:pPr>
            <a:r>
              <a:rPr lang="en-US" sz="2000"/>
              <a:t> What are the sources of one’s power over others? Researchers identified six sources of power, which include legitimate, reward, coercive, expert, information, and referent</a:t>
            </a:r>
          </a:p>
          <a:p>
            <a:pPr marL="457200" lvl="0" indent="-355600">
              <a:spcBef>
                <a:spcPts val="0"/>
              </a:spcBef>
              <a:buSzPct val="100000"/>
            </a:pPr>
            <a:r>
              <a:rPr lang="en-US" sz="2000"/>
              <a:t>You might earn power from one source or all six depending on the situation. Let us take a look at each of these in turn, and continue with Steve Jobs from the opening case as our example.</a:t>
            </a:r>
          </a:p>
        </p:txBody>
      </p:sp>
      <p:sp>
        <p:nvSpPr>
          <p:cNvPr id="272" name="Shape 272"/>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14</a:t>
            </a:fld>
            <a:endParaRPr lang="en-US"/>
          </a:p>
        </p:txBody>
      </p:sp>
      <p:sp>
        <p:nvSpPr>
          <p:cNvPr id="273" name="Shape 273"/>
          <p:cNvSpPr txBox="1"/>
          <p:nvPr/>
        </p:nvSpPr>
        <p:spPr>
          <a:xfrm>
            <a:off x="3472950" y="5737775"/>
            <a:ext cx="5246100" cy="3480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Shape 279"/>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Legitimate Power</a:t>
            </a:r>
          </a:p>
        </p:txBody>
      </p:sp>
      <p:sp>
        <p:nvSpPr>
          <p:cNvPr id="280" name="Shape 280"/>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pPr>
            <a:r>
              <a:rPr lang="en-US" sz="1800"/>
              <a:t>Legitimate power is power that comes from one’s organizational role or position. </a:t>
            </a:r>
          </a:p>
          <a:p>
            <a:pPr marL="0" lvl="0" indent="0" rtl="0">
              <a:spcBef>
                <a:spcPts val="0"/>
              </a:spcBef>
              <a:buNone/>
            </a:pPr>
            <a:endParaRPr sz="1800"/>
          </a:p>
          <a:p>
            <a:pPr marL="457200" lvl="0" indent="-342900" rtl="0">
              <a:spcBef>
                <a:spcPts val="0"/>
              </a:spcBef>
              <a:buSzPct val="100000"/>
            </a:pPr>
            <a:r>
              <a:rPr lang="en-US" sz="1800"/>
              <a:t> For example, a boss can assign projects, a policeman can arrest a citizen, and a teacher assigns grades. Others comply with the requests these individuals make because they accept the legitimacy of the position, whether they like or agree with the request or not. </a:t>
            </a:r>
          </a:p>
          <a:p>
            <a:pPr marL="0" lvl="0" indent="0" rtl="0">
              <a:spcBef>
                <a:spcPts val="0"/>
              </a:spcBef>
              <a:buNone/>
            </a:pPr>
            <a:endParaRPr sz="1800"/>
          </a:p>
          <a:p>
            <a:pPr marL="457200" lvl="0" indent="-342900" rtl="0">
              <a:spcBef>
                <a:spcPts val="0"/>
              </a:spcBef>
              <a:buSzPct val="100000"/>
            </a:pPr>
            <a:r>
              <a:rPr lang="en-US" sz="1800"/>
              <a:t> Steve Jobs has enjoyed legitimate power as the CEO of Apple. He could set deadlines and employees comply even if they think the deadlines were overly ambitious.</a:t>
            </a:r>
          </a:p>
          <a:p>
            <a:pPr marL="0" lvl="0" indent="0" rtl="0">
              <a:spcBef>
                <a:spcPts val="0"/>
              </a:spcBef>
              <a:buNone/>
            </a:pPr>
            <a:endParaRPr sz="1800"/>
          </a:p>
          <a:p>
            <a:pPr marL="457200" lvl="0" indent="-342900">
              <a:spcBef>
                <a:spcPts val="0"/>
              </a:spcBef>
              <a:buSzPct val="100000"/>
            </a:pPr>
            <a:r>
              <a:rPr lang="en-US" sz="1800"/>
              <a:t> Start-up organizations often have founders who use their legitimate power to influence individuals to work long hours week after week in order to help the company survive.</a:t>
            </a:r>
          </a:p>
        </p:txBody>
      </p:sp>
      <p:sp>
        <p:nvSpPr>
          <p:cNvPr id="281" name="Shape 281"/>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15</a:t>
            </a:fld>
            <a:endParaRPr lang="en-US"/>
          </a:p>
        </p:txBody>
      </p:sp>
      <p:sp>
        <p:nvSpPr>
          <p:cNvPr id="282" name="Shape 282"/>
          <p:cNvSpPr txBox="1"/>
          <p:nvPr/>
        </p:nvSpPr>
        <p:spPr>
          <a:xfrm>
            <a:off x="3472950" y="5830175"/>
            <a:ext cx="5246100" cy="338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sp>
        <p:nvSpPr>
          <p:cNvPr id="288" name="Shape 28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Reward Power</a:t>
            </a:r>
          </a:p>
        </p:txBody>
      </p:sp>
      <p:sp>
        <p:nvSpPr>
          <p:cNvPr id="289" name="Shape 289"/>
          <p:cNvSpPr txBox="1">
            <a:spLocks noGrp="1"/>
          </p:cNvSpPr>
          <p:nvPr>
            <p:ph type="body" idx="1"/>
          </p:nvPr>
        </p:nvSpPr>
        <p:spPr>
          <a:xfrm>
            <a:off x="1295400" y="2387199"/>
            <a:ext cx="9601200" cy="3488700"/>
          </a:xfrm>
          <a:prstGeom prst="rect">
            <a:avLst/>
          </a:prstGeom>
        </p:spPr>
        <p:txBody>
          <a:bodyPr lIns="91425" tIns="91425" rIns="91425" bIns="91425" anchor="t" anchorCtr="0">
            <a:noAutofit/>
          </a:bodyPr>
          <a:lstStyle/>
          <a:p>
            <a:pPr marL="457200" lvl="0" indent="-342900" rtl="0">
              <a:spcBef>
                <a:spcPts val="0"/>
              </a:spcBef>
              <a:buSzPct val="100000"/>
            </a:pPr>
            <a:r>
              <a:rPr lang="en-US" sz="1800"/>
              <a:t>Reward power is the ability to grant a reward, such as an increase in pay, a perk, or an attractive job assignment.</a:t>
            </a:r>
          </a:p>
          <a:p>
            <a:pPr marL="457200" lvl="0" indent="-342900" rtl="0">
              <a:spcBef>
                <a:spcPts val="0"/>
              </a:spcBef>
              <a:buSzPct val="100000"/>
            </a:pPr>
            <a:r>
              <a:rPr lang="en-US" sz="1800"/>
              <a:t>Reward power tends to accompany legitimate power and is highest when the reward is scarce. Anyone can wield reward power, however, in the form of public praise or giving someone something in exchange for their compliance.</a:t>
            </a:r>
          </a:p>
          <a:p>
            <a:pPr marL="457200" lvl="0" indent="-342900" rtl="0">
              <a:spcBef>
                <a:spcPts val="0"/>
              </a:spcBef>
              <a:buSzPct val="100000"/>
            </a:pPr>
            <a:r>
              <a:rPr lang="en-US" sz="1800"/>
              <a:t>When Steve Jobs ran Apple, he had reward power in the form of raises and promotions. Another example of reward power comes from Bill Gross, founder of Idealab, who has the power to launch new companies or not. </a:t>
            </a:r>
          </a:p>
          <a:p>
            <a:pPr marL="457200" lvl="0" indent="-342900">
              <a:spcBef>
                <a:spcPts val="0"/>
              </a:spcBef>
              <a:buSzPct val="100000"/>
            </a:pPr>
            <a:r>
              <a:rPr lang="en-US" sz="1800"/>
              <a:t>He created his company with the idea of launching other new companies as soon as they could develop viable ideas. If members could convince him that their ideas were viable, he gave the company a maximum of $250,000 in seed money, and gave the management team and employees a 30% stake in the company and the CEO 10% of the company. </a:t>
            </a:r>
          </a:p>
        </p:txBody>
      </p:sp>
      <p:sp>
        <p:nvSpPr>
          <p:cNvPr id="290" name="Shape 29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16</a:t>
            </a:fld>
            <a:endParaRPr lang="en-US"/>
          </a:p>
        </p:txBody>
      </p:sp>
      <p:sp>
        <p:nvSpPr>
          <p:cNvPr id="291" name="Shape 291"/>
          <p:cNvSpPr txBox="1"/>
          <p:nvPr/>
        </p:nvSpPr>
        <p:spPr>
          <a:xfrm>
            <a:off x="3551950" y="5792425"/>
            <a:ext cx="5246100" cy="320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endParaRPr/>
          </a:p>
        </p:txBody>
      </p:sp>
      <p:sp>
        <p:nvSpPr>
          <p:cNvPr id="298" name="Shape 298"/>
          <p:cNvSpPr txBox="1">
            <a:spLocks noGrp="1"/>
          </p:cNvSpPr>
          <p:nvPr>
            <p:ph type="body" idx="1"/>
          </p:nvPr>
        </p:nvSpPr>
        <p:spPr>
          <a:xfrm>
            <a:off x="1295400" y="2331550"/>
            <a:ext cx="5781300" cy="3544200"/>
          </a:xfrm>
          <a:prstGeom prst="rect">
            <a:avLst/>
          </a:prstGeom>
        </p:spPr>
        <p:txBody>
          <a:bodyPr lIns="91425" tIns="91425" rIns="91425" bIns="91425" anchor="t" anchorCtr="0">
            <a:noAutofit/>
          </a:bodyPr>
          <a:lstStyle/>
          <a:p>
            <a:pPr marL="457200" lvl="0" indent="-336550" rtl="0">
              <a:spcBef>
                <a:spcPts val="0"/>
              </a:spcBef>
              <a:buSzPct val="100000"/>
            </a:pPr>
            <a:r>
              <a:rPr lang="en-US" sz="1700"/>
              <a:t>Researchers have identified distinct influence tactics and discovered that there are few differences between the way bosses, subordinates, and peers use them, which we will discuss at greater depth later on in this chapter. </a:t>
            </a:r>
          </a:p>
          <a:p>
            <a:pPr marL="457200" lvl="0" indent="-336550" rtl="0">
              <a:spcBef>
                <a:spcPts val="0"/>
              </a:spcBef>
              <a:buSzPct val="100000"/>
            </a:pPr>
            <a:r>
              <a:rPr lang="en-US" sz="1700"/>
              <a:t>We will focus on nine influence tactics. Responses to influence attempts include resistance, compliance, or commitment. </a:t>
            </a:r>
          </a:p>
          <a:p>
            <a:pPr marL="457200" lvl="0" indent="-336550" rtl="0">
              <a:spcBef>
                <a:spcPts val="0"/>
              </a:spcBef>
              <a:buSzPct val="100000"/>
            </a:pPr>
            <a:r>
              <a:rPr lang="en-US" sz="1700"/>
              <a:t>Resistance occurs when the influence target does not wish to comply with the request and either passively or actively repels the influence attempt.</a:t>
            </a:r>
          </a:p>
          <a:p>
            <a:pPr marL="457200" lvl="0" indent="-336550">
              <a:spcBef>
                <a:spcPts val="0"/>
              </a:spcBef>
              <a:buSzPct val="100000"/>
            </a:pPr>
            <a:r>
              <a:rPr lang="en-US" sz="1700"/>
              <a:t>Compliance occurs when the target does not necessarily want to obey, but they do. Commitment occurs when the target not only agrees to the request but also actively supports it as well. </a:t>
            </a:r>
          </a:p>
        </p:txBody>
      </p:sp>
      <p:sp>
        <p:nvSpPr>
          <p:cNvPr id="299" name="Shape 29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
        <p:nvSpPr>
          <p:cNvPr id="300" name="Shape 300"/>
          <p:cNvSpPr txBox="1"/>
          <p:nvPr/>
        </p:nvSpPr>
        <p:spPr>
          <a:xfrm>
            <a:off x="3536700" y="58757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301" name="Shape 301"/>
          <p:cNvPicPr preferRelativeResize="0"/>
          <p:nvPr/>
        </p:nvPicPr>
        <p:blipFill>
          <a:blip r:embed="rId3">
            <a:alphaModFix/>
          </a:blip>
          <a:stretch>
            <a:fillRect/>
          </a:stretch>
        </p:blipFill>
        <p:spPr>
          <a:xfrm>
            <a:off x="7076574" y="2725525"/>
            <a:ext cx="4435399" cy="28039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Impression Management</a:t>
            </a:r>
          </a:p>
        </p:txBody>
      </p:sp>
      <p:sp>
        <p:nvSpPr>
          <p:cNvPr id="308" name="Shape 308"/>
          <p:cNvSpPr txBox="1">
            <a:spLocks noGrp="1"/>
          </p:cNvSpPr>
          <p:nvPr>
            <p:ph type="body" idx="1"/>
          </p:nvPr>
        </p:nvSpPr>
        <p:spPr>
          <a:xfrm>
            <a:off x="1295400" y="2409962"/>
            <a:ext cx="9601200" cy="3465900"/>
          </a:xfrm>
          <a:prstGeom prst="rect">
            <a:avLst/>
          </a:prstGeom>
        </p:spPr>
        <p:txBody>
          <a:bodyPr lIns="91425" tIns="91425" rIns="91425" bIns="91425" anchor="t" anchorCtr="0">
            <a:noAutofit/>
          </a:bodyPr>
          <a:lstStyle/>
          <a:p>
            <a:pPr marL="457200" lvl="0" indent="-342900" rtl="0">
              <a:spcBef>
                <a:spcPts val="0"/>
              </a:spcBef>
              <a:buSzPct val="100000"/>
            </a:pPr>
            <a:r>
              <a:rPr lang="en-US" sz="1800"/>
              <a:t>Impression management means actively shaping the way you are perceived by others. You can do this through your choice of clothing, the avatars or photos you use to represent yourself online, the descriptions of yourself on a résumé or in an online profile, and so forth.</a:t>
            </a:r>
          </a:p>
          <a:p>
            <a:pPr marL="457200" lvl="0" indent="-342900" rtl="0">
              <a:spcBef>
                <a:spcPts val="0"/>
              </a:spcBef>
              <a:buSzPct val="100000"/>
            </a:pPr>
            <a:r>
              <a:rPr lang="en-US" sz="1800"/>
              <a:t>By using impression management strategies, you control information that make others see you in the way you want to be seen.</a:t>
            </a:r>
          </a:p>
          <a:p>
            <a:pPr marL="457200" lvl="0" indent="-342900" rtl="0">
              <a:spcBef>
                <a:spcPts val="0"/>
              </a:spcBef>
              <a:buSzPct val="100000"/>
            </a:pPr>
            <a:r>
              <a:rPr lang="en-US" sz="1800"/>
              <a:t>Consider when you are “being yourself” with your friends or with your family—you probably act differently around your best friend than around your mother.</a:t>
            </a:r>
          </a:p>
          <a:p>
            <a:pPr marL="457200" lvl="0" indent="-342900" rtl="0">
              <a:spcBef>
                <a:spcPts val="0"/>
              </a:spcBef>
              <a:buSzPct val="100000"/>
            </a:pPr>
            <a:r>
              <a:rPr lang="en-US" sz="1800"/>
              <a:t>On the job, the most effective approach to impression management is to do two things at once—build credibility and maintain authenticity.</a:t>
            </a:r>
          </a:p>
          <a:p>
            <a:pPr marL="457200" lvl="0" indent="-342900">
              <a:spcBef>
                <a:spcPts val="0"/>
              </a:spcBef>
              <a:buSzPct val="100000"/>
            </a:pPr>
            <a:r>
              <a:rPr lang="en-US" sz="1800"/>
              <a:t>As Harvard Business School Professor Laura Morgan Roberts puts it, “When you present yourself in a manner that is both true to self and valued and believed by others, impression management can yield a host of favorable outcomes for you, your team, and your organization.”</a:t>
            </a:r>
          </a:p>
        </p:txBody>
      </p:sp>
      <p:sp>
        <p:nvSpPr>
          <p:cNvPr id="309" name="Shape 30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
        <p:nvSpPr>
          <p:cNvPr id="310" name="Shape 310"/>
          <p:cNvSpPr txBox="1"/>
          <p:nvPr/>
        </p:nvSpPr>
        <p:spPr>
          <a:xfrm>
            <a:off x="3472950" y="57880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Upward Influence </a:t>
            </a:r>
          </a:p>
        </p:txBody>
      </p:sp>
      <p:sp>
        <p:nvSpPr>
          <p:cNvPr id="317" name="Shape 317"/>
          <p:cNvSpPr txBox="1">
            <a:spLocks noGrp="1"/>
          </p:cNvSpPr>
          <p:nvPr>
            <p:ph type="body" idx="1"/>
          </p:nvPr>
        </p:nvSpPr>
        <p:spPr>
          <a:xfrm>
            <a:off x="1295400" y="2486374"/>
            <a:ext cx="9601200" cy="3389400"/>
          </a:xfrm>
          <a:prstGeom prst="rect">
            <a:avLst/>
          </a:prstGeom>
        </p:spPr>
        <p:txBody>
          <a:bodyPr lIns="91425" tIns="91425" rIns="91425" bIns="91425" anchor="t" anchorCtr="0">
            <a:noAutofit/>
          </a:bodyPr>
          <a:lstStyle/>
          <a:p>
            <a:pPr marL="457200" lvl="0" indent="-342900" rtl="0">
              <a:spcBef>
                <a:spcPts val="0"/>
              </a:spcBef>
              <a:buSzPct val="100000"/>
            </a:pPr>
            <a:r>
              <a:rPr lang="en-US" sz="1800"/>
              <a:t>Upward influence, as its name implies, is the ability to influence your boss and others in positions higher than yours.</a:t>
            </a:r>
          </a:p>
          <a:p>
            <a:pPr marL="457200" lvl="0" indent="-342900" rtl="0">
              <a:spcBef>
                <a:spcPts val="0"/>
              </a:spcBef>
              <a:buSzPct val="100000"/>
            </a:pPr>
            <a:r>
              <a:rPr lang="en-US" sz="1800"/>
              <a:t> Upward influence may include appealing to a higher authority or citing the firm’s goals as an overarching reason for others to follow your cause. </a:t>
            </a:r>
          </a:p>
          <a:p>
            <a:pPr marL="457200" lvl="0" indent="-342900" rtl="0">
              <a:spcBef>
                <a:spcPts val="0"/>
              </a:spcBef>
              <a:buSzPct val="100000"/>
            </a:pPr>
            <a:r>
              <a:rPr lang="en-US" sz="1800"/>
              <a:t> Upward influence can also take the form of an alliance with a higher status person (or with the perception that there is such an alliance).</a:t>
            </a:r>
          </a:p>
          <a:p>
            <a:pPr marL="457200" lvl="0" indent="-342900" rtl="0">
              <a:spcBef>
                <a:spcPts val="0"/>
              </a:spcBef>
              <a:buSzPct val="100000"/>
            </a:pPr>
            <a:r>
              <a:rPr lang="en-US" sz="1800"/>
              <a:t> As complexity grows, the need for this upward influence grows as well—the ability of one person at the top to know enough to make all the decisions becomes less likely. </a:t>
            </a:r>
          </a:p>
          <a:p>
            <a:pPr marL="457200" lvl="0" indent="-342900" rtl="0">
              <a:spcBef>
                <a:spcPts val="0"/>
              </a:spcBef>
              <a:buSzPct val="100000"/>
            </a:pPr>
            <a:r>
              <a:rPr lang="en-US" sz="1800"/>
              <a:t>Moreover, even if someone did know enough, the sheer ability to make all the needed decisions fast enough is no longer possible. </a:t>
            </a:r>
          </a:p>
          <a:p>
            <a:pPr marL="457200" lvl="0" indent="-342900">
              <a:spcBef>
                <a:spcPts val="0"/>
              </a:spcBef>
              <a:buSzPct val="100000"/>
            </a:pPr>
            <a:r>
              <a:rPr lang="en-US" sz="1800"/>
              <a:t> This limitation means that individuals at all levels of the organization need to be able to make and influence decisions. </a:t>
            </a:r>
          </a:p>
        </p:txBody>
      </p:sp>
      <p:sp>
        <p:nvSpPr>
          <p:cNvPr id="318" name="Shape 31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
        <p:nvSpPr>
          <p:cNvPr id="319" name="Shape 319"/>
          <p:cNvSpPr txBox="1"/>
          <p:nvPr/>
        </p:nvSpPr>
        <p:spPr>
          <a:xfrm>
            <a:off x="3524650" y="58063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1566750" y="2925897"/>
            <a:ext cx="9058499" cy="121608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800" b="0" i="0" u="none" strike="noStrike" cap="none">
                <a:solidFill>
                  <a:srgbClr val="262626"/>
                </a:solidFill>
                <a:latin typeface="Garamond"/>
                <a:ea typeface="Garamond"/>
                <a:cs typeface="Garamond"/>
                <a:sym typeface="Garamond"/>
              </a:rPr>
              <a:t>“Now the sole remedy for the abuse of political </a:t>
            </a:r>
            <a:r>
              <a:rPr lang="en-US" sz="2800"/>
              <a:t>corrupt</a:t>
            </a:r>
            <a:r>
              <a:rPr lang="en-US" sz="2800" b="0" i="0" u="none" strike="noStrike" cap="none">
                <a:solidFill>
                  <a:srgbClr val="262626"/>
                </a:solidFill>
                <a:latin typeface="Garamond"/>
                <a:ea typeface="Garamond"/>
                <a:cs typeface="Garamond"/>
                <a:sym typeface="Garamond"/>
              </a:rPr>
              <a:t> </a:t>
            </a:r>
            <a:r>
              <a:rPr lang="en-US" sz="2800"/>
              <a:t>business, modern reformers invariably demand the enlargement of the political power</a:t>
            </a:r>
            <a:r>
              <a:rPr lang="en-US" sz="2800" b="0" i="0" u="none" strike="noStrike" cap="none">
                <a:solidFill>
                  <a:srgbClr val="262626"/>
                </a:solidFill>
                <a:latin typeface="Garamond"/>
                <a:ea typeface="Garamond"/>
                <a:cs typeface="Garamond"/>
                <a:sym typeface="Garamond"/>
              </a:rPr>
              <a:t>.”</a:t>
            </a:r>
          </a:p>
          <a:p>
            <a:pPr marL="0" marR="0" lvl="0" indent="0" algn="l" rtl="0">
              <a:spcBef>
                <a:spcPts val="560"/>
              </a:spcBef>
              <a:spcAft>
                <a:spcPts val="0"/>
              </a:spcAft>
              <a:buClr>
                <a:schemeClr val="accent1"/>
              </a:buClr>
              <a:buSzPct val="25000"/>
              <a:buFont typeface="Arial"/>
              <a:buNone/>
            </a:pPr>
            <a:r>
              <a:rPr lang="en-US" sz="2800" b="0" i="1" u="none" strike="noStrike" cap="none">
                <a:solidFill>
                  <a:srgbClr val="262626"/>
                </a:solidFill>
                <a:latin typeface="Garamond"/>
                <a:ea typeface="Garamond"/>
                <a:cs typeface="Garamond"/>
                <a:sym typeface="Garamond"/>
              </a:rPr>
              <a:t>												-</a:t>
            </a:r>
            <a:r>
              <a:rPr lang="en-US" sz="2800"/>
              <a:t>Isabel Paterson </a:t>
            </a:r>
          </a:p>
        </p:txBody>
      </p:sp>
      <p:sp>
        <p:nvSpPr>
          <p:cNvPr id="165" name="Shape 16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2</a:t>
            </a:fld>
            <a:endParaRPr lang="en-US" sz="1000" b="0" i="0" u="none" strike="noStrike" cap="none">
              <a:solidFill>
                <a:schemeClr val="dk1"/>
              </a:solidFill>
              <a:latin typeface="Garamond"/>
              <a:ea typeface="Garamond"/>
              <a:cs typeface="Garamond"/>
              <a:sym typeface="Garamond"/>
            </a:endParaRPr>
          </a:p>
        </p:txBody>
      </p:sp>
      <p:sp>
        <p:nvSpPr>
          <p:cNvPr id="166" name="Shape 166"/>
          <p:cNvSpPr txBox="1">
            <a:spLocks noGrp="1"/>
          </p:cNvSpPr>
          <p:nvPr>
            <p:ph type="ftr" idx="11"/>
          </p:nvPr>
        </p:nvSpPr>
        <p:spPr>
          <a:xfrm>
            <a:off x="3687625" y="5968996"/>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Downward Influence</a:t>
            </a:r>
          </a:p>
        </p:txBody>
      </p:sp>
      <p:sp>
        <p:nvSpPr>
          <p:cNvPr id="326" name="Shape 326"/>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Downward influence is the ability to influence employees lower than you. This is best achieved through an inspiring vision. By articulating a clear vision, you help people see the end goal and move toward it.</a:t>
            </a:r>
          </a:p>
          <a:p>
            <a:pPr marL="457200" lvl="0" indent="-342900" rtl="0">
              <a:spcBef>
                <a:spcPts val="0"/>
              </a:spcBef>
              <a:buSzPct val="100000"/>
            </a:pPr>
            <a:r>
              <a:rPr lang="en-US" sz="1800"/>
              <a:t>You often don't need to specify exactly what needs to be done to get there—people will be able to figure it out on their own. </a:t>
            </a:r>
          </a:p>
          <a:p>
            <a:pPr marL="457200" lvl="0" indent="-342900" rtl="0">
              <a:spcBef>
                <a:spcPts val="0"/>
              </a:spcBef>
              <a:buSzPct val="100000"/>
            </a:pPr>
            <a:r>
              <a:rPr lang="en-US" sz="1800"/>
              <a:t>An inspiring vision builds buy-in and gets people moving in the same direction. Research conducted within large savings banks shows that managers can learn to be more effective at influence attempts.</a:t>
            </a:r>
          </a:p>
          <a:p>
            <a:pPr marL="457200" lvl="0" indent="-342900" rtl="0">
              <a:spcBef>
                <a:spcPts val="0"/>
              </a:spcBef>
              <a:buSzPct val="100000"/>
            </a:pPr>
            <a:r>
              <a:rPr lang="en-US" sz="1800"/>
              <a:t>The experimental group of managers received a feedback report and went through a workshop to help them become more effective in their influence attempts. </a:t>
            </a:r>
          </a:p>
          <a:p>
            <a:pPr marL="457200" lvl="0" indent="-342900">
              <a:spcBef>
                <a:spcPts val="0"/>
              </a:spcBef>
              <a:buSzPct val="100000"/>
            </a:pPr>
            <a:r>
              <a:rPr lang="en-US" sz="1800"/>
              <a:t>The control group of managers received no feedback on their prior influence attempts. </a:t>
            </a:r>
          </a:p>
        </p:txBody>
      </p:sp>
      <p:sp>
        <p:nvSpPr>
          <p:cNvPr id="327" name="Shape 32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
        <p:nvSpPr>
          <p:cNvPr id="328" name="Shape 328"/>
          <p:cNvSpPr txBox="1"/>
          <p:nvPr/>
        </p:nvSpPr>
        <p:spPr>
          <a:xfrm>
            <a:off x="3472950" y="5819725"/>
            <a:ext cx="5246100" cy="2388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3"/>
        <p:cNvGrpSpPr/>
        <p:nvPr/>
      </p:nvGrpSpPr>
      <p:grpSpPr>
        <a:xfrm>
          <a:off x="0" y="0"/>
          <a:ext cx="0" cy="0"/>
          <a:chOff x="0" y="0"/>
          <a:chExt cx="0" cy="0"/>
        </a:xfrm>
      </p:grpSpPr>
      <p:sp>
        <p:nvSpPr>
          <p:cNvPr id="334" name="Shape 33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Peer Influence</a:t>
            </a:r>
          </a:p>
        </p:txBody>
      </p:sp>
      <p:sp>
        <p:nvSpPr>
          <p:cNvPr id="335" name="Shape 335"/>
          <p:cNvSpPr txBox="1">
            <a:spLocks noGrp="1"/>
          </p:cNvSpPr>
          <p:nvPr>
            <p:ph type="body" idx="1"/>
          </p:nvPr>
        </p:nvSpPr>
        <p:spPr>
          <a:xfrm>
            <a:off x="1295400" y="2285924"/>
            <a:ext cx="9601200" cy="3597600"/>
          </a:xfrm>
          <a:prstGeom prst="rect">
            <a:avLst/>
          </a:prstGeom>
        </p:spPr>
        <p:txBody>
          <a:bodyPr lIns="91425" tIns="91425" rIns="91425" bIns="91425" anchor="t" anchorCtr="0">
            <a:noAutofit/>
          </a:bodyPr>
          <a:lstStyle/>
          <a:p>
            <a:pPr marL="457200" lvl="0" indent="-342900" rtl="0">
              <a:spcBef>
                <a:spcPts val="0"/>
              </a:spcBef>
              <a:buSzPct val="100000"/>
            </a:pPr>
            <a:r>
              <a:rPr lang="en-US" sz="1800"/>
              <a:t>Peer influence occurs all the time. But, to be effective within organizations, peers need to be willing to influence each other without being destructively competitive.</a:t>
            </a:r>
          </a:p>
          <a:p>
            <a:pPr marL="0" lvl="0" indent="0" rtl="0">
              <a:spcBef>
                <a:spcPts val="0"/>
              </a:spcBef>
              <a:buNone/>
            </a:pPr>
            <a:endParaRPr sz="1800"/>
          </a:p>
          <a:p>
            <a:pPr marL="457200" lvl="0" indent="-342900" rtl="0">
              <a:spcBef>
                <a:spcPts val="0"/>
              </a:spcBef>
              <a:buSzPct val="100000"/>
            </a:pPr>
            <a:r>
              <a:rPr lang="en-US" sz="1800"/>
              <a:t>There are times to support each other and times to challenge—the end goal is to create better decisions and results for the organization and to hold each other accountable. </a:t>
            </a:r>
          </a:p>
          <a:p>
            <a:pPr marL="0" lvl="0" indent="0" rtl="0">
              <a:spcBef>
                <a:spcPts val="0"/>
              </a:spcBef>
              <a:buNone/>
            </a:pPr>
            <a:endParaRPr sz="1800"/>
          </a:p>
          <a:p>
            <a:pPr marL="457200" lvl="0" indent="-342900" rtl="0">
              <a:spcBef>
                <a:spcPts val="0"/>
              </a:spcBef>
              <a:buSzPct val="100000"/>
            </a:pPr>
            <a:r>
              <a:rPr lang="en-US" sz="1800"/>
              <a:t>Executives spend a great deal of their time working to influence other executives to support their initiatives. </a:t>
            </a:r>
          </a:p>
          <a:p>
            <a:pPr marL="0" lvl="0" indent="0" rtl="0">
              <a:spcBef>
                <a:spcPts val="0"/>
              </a:spcBef>
              <a:buNone/>
            </a:pPr>
            <a:endParaRPr sz="1800"/>
          </a:p>
          <a:p>
            <a:pPr marL="457200" lvl="0" indent="-342900">
              <a:spcBef>
                <a:spcPts val="0"/>
              </a:spcBef>
              <a:buSzPct val="100000"/>
            </a:pPr>
            <a:r>
              <a:rPr lang="en-US" sz="1800"/>
              <a:t> Research shows that across all functional groups of executives, finance or human resources as an example, rational persuasion is the most frequently used influence tactic.</a:t>
            </a:r>
          </a:p>
        </p:txBody>
      </p:sp>
      <p:sp>
        <p:nvSpPr>
          <p:cNvPr id="336" name="Shape 33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
        <p:nvSpPr>
          <p:cNvPr id="337" name="Shape 337"/>
          <p:cNvSpPr txBox="1"/>
          <p:nvPr/>
        </p:nvSpPr>
        <p:spPr>
          <a:xfrm>
            <a:off x="3472950" y="58245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2"/>
        <p:cNvGrpSpPr/>
        <p:nvPr/>
      </p:nvGrpSpPr>
      <p:grpSpPr>
        <a:xfrm>
          <a:off x="0" y="0"/>
          <a:ext cx="0" cy="0"/>
          <a:chOff x="0" y="0"/>
          <a:chExt cx="0" cy="0"/>
        </a:xfrm>
      </p:grpSpPr>
      <p:sp>
        <p:nvSpPr>
          <p:cNvPr id="343" name="Shape 34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a:t>
            </a:r>
          </a:p>
        </p:txBody>
      </p:sp>
      <p:sp>
        <p:nvSpPr>
          <p:cNvPr id="344" name="Shape 344"/>
          <p:cNvSpPr txBox="1">
            <a:spLocks noGrp="1"/>
          </p:cNvSpPr>
          <p:nvPr>
            <p:ph type="body" idx="1"/>
          </p:nvPr>
        </p:nvSpPr>
        <p:spPr>
          <a:xfrm>
            <a:off x="1295400" y="2387250"/>
            <a:ext cx="9601200" cy="3488400"/>
          </a:xfrm>
          <a:prstGeom prst="rect">
            <a:avLst/>
          </a:prstGeom>
        </p:spPr>
        <p:txBody>
          <a:bodyPr lIns="91425" tIns="91425" rIns="91425" bIns="91425" anchor="t" anchorCtr="0">
            <a:noAutofit/>
          </a:bodyPr>
          <a:lstStyle/>
          <a:p>
            <a:pPr marL="457200" lvl="0" indent="-228600" rtl="0">
              <a:spcBef>
                <a:spcPts val="0"/>
              </a:spcBef>
              <a:buAutoNum type="arabicPeriod"/>
            </a:pPr>
            <a:r>
              <a:rPr lang="en-US"/>
              <a:t> </a:t>
            </a:r>
            <a:r>
              <a:rPr lang="en-US" sz="1700"/>
              <a:t>Which of the six bases of power do you usually draw upon? Which do you use the least of at this time? </a:t>
            </a:r>
          </a:p>
          <a:p>
            <a:pPr marL="0" lvl="0" indent="0" rtl="0">
              <a:spcBef>
                <a:spcPts val="0"/>
              </a:spcBef>
              <a:buNone/>
            </a:pPr>
            <a:endParaRPr sz="1700"/>
          </a:p>
          <a:p>
            <a:pPr marL="457200" lvl="0" indent="-336550" rtl="0">
              <a:spcBef>
                <a:spcPts val="0"/>
              </a:spcBef>
              <a:buSzPct val="100000"/>
              <a:buAutoNum type="arabicPeriod"/>
            </a:pPr>
            <a:r>
              <a:rPr lang="en-US" sz="1700"/>
              <a:t>Distinguish between coercive and reward power.</a:t>
            </a:r>
          </a:p>
          <a:p>
            <a:pPr marL="0" lvl="0" indent="0" rtl="0">
              <a:spcBef>
                <a:spcPts val="0"/>
              </a:spcBef>
              <a:buNone/>
            </a:pPr>
            <a:endParaRPr sz="1700"/>
          </a:p>
          <a:p>
            <a:pPr marL="457200" lvl="0" indent="-336550" rtl="0">
              <a:spcBef>
                <a:spcPts val="0"/>
              </a:spcBef>
              <a:buSzPct val="100000"/>
              <a:buAutoNum type="arabicPeriod"/>
            </a:pPr>
            <a:r>
              <a:rPr lang="en-US" sz="1700"/>
              <a:t>Which tactics seem to be the most effective? Explain your answer.</a:t>
            </a:r>
          </a:p>
          <a:p>
            <a:pPr marL="0" lvl="0" indent="0" rtl="0">
              <a:spcBef>
                <a:spcPts val="0"/>
              </a:spcBef>
              <a:buNone/>
            </a:pPr>
            <a:endParaRPr sz="1700"/>
          </a:p>
          <a:p>
            <a:pPr marL="457200" lvl="0" indent="-336550" rtl="0">
              <a:spcBef>
                <a:spcPts val="0"/>
              </a:spcBef>
              <a:buSzPct val="100000"/>
              <a:buAutoNum type="arabicPeriod"/>
            </a:pPr>
            <a:r>
              <a:rPr lang="en-US" sz="1700"/>
              <a:t>Why do you think rational persuasion is the most frequently utilized influence tactic? </a:t>
            </a:r>
          </a:p>
          <a:p>
            <a:pPr marL="0" lvl="0" indent="0" rtl="0">
              <a:spcBef>
                <a:spcPts val="0"/>
              </a:spcBef>
              <a:buNone/>
            </a:pPr>
            <a:endParaRPr sz="1700"/>
          </a:p>
          <a:p>
            <a:pPr marL="457200" lvl="0" indent="-336550">
              <a:spcBef>
                <a:spcPts val="0"/>
              </a:spcBef>
              <a:buSzPct val="100000"/>
              <a:buAutoNum type="arabicPeriod"/>
            </a:pPr>
            <a:r>
              <a:rPr lang="en-US" sz="1700"/>
              <a:t>Give an example of someone you’ve tried to influence lately. Was it an upward, downward, or lateral influence attempt? </a:t>
            </a:r>
          </a:p>
        </p:txBody>
      </p:sp>
      <p:sp>
        <p:nvSpPr>
          <p:cNvPr id="345" name="Shape 34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
        <p:nvSpPr>
          <p:cNvPr id="346" name="Shape 346"/>
          <p:cNvSpPr txBox="1"/>
          <p:nvPr/>
        </p:nvSpPr>
        <p:spPr>
          <a:xfrm>
            <a:off x="3472950" y="5875850"/>
            <a:ext cx="5246100" cy="338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Organizational Politics</a:t>
            </a:r>
          </a:p>
        </p:txBody>
      </p:sp>
      <p:sp>
        <p:nvSpPr>
          <p:cNvPr id="353" name="Shape 353"/>
          <p:cNvSpPr txBox="1">
            <a:spLocks noGrp="1"/>
          </p:cNvSpPr>
          <p:nvPr>
            <p:ph type="body" idx="1"/>
          </p:nvPr>
        </p:nvSpPr>
        <p:spPr>
          <a:xfrm>
            <a:off x="1295400" y="2409962"/>
            <a:ext cx="9601200" cy="3465900"/>
          </a:xfrm>
          <a:prstGeom prst="rect">
            <a:avLst/>
          </a:prstGeom>
        </p:spPr>
        <p:txBody>
          <a:bodyPr lIns="91425" tIns="91425" rIns="91425" bIns="91425" anchor="t" anchorCtr="0">
            <a:noAutofit/>
          </a:bodyPr>
          <a:lstStyle/>
          <a:p>
            <a:pPr marL="457200" lvl="0" indent="-342900" rtl="0">
              <a:spcBef>
                <a:spcPts val="0"/>
              </a:spcBef>
              <a:buSzPct val="100000"/>
            </a:pPr>
            <a:r>
              <a:rPr lang="en-US" sz="1800"/>
              <a:t>Organizational politics are informal, unofficial, and sometimes behind-the-scenes efforts to sell ideas, influence an organization, increase power, or achieve other targeted objectives.</a:t>
            </a:r>
          </a:p>
          <a:p>
            <a:pPr marL="0" lvl="0" indent="0" rtl="0">
              <a:spcBef>
                <a:spcPts val="0"/>
              </a:spcBef>
              <a:buNone/>
            </a:pPr>
            <a:endParaRPr sz="1800"/>
          </a:p>
          <a:p>
            <a:pPr marL="457200" lvl="0" indent="-342900" rtl="0">
              <a:spcBef>
                <a:spcPts val="0"/>
              </a:spcBef>
              <a:buSzPct val="100000"/>
            </a:pPr>
            <a:r>
              <a:rPr lang="en-US" sz="1800"/>
              <a:t>Politics has been around for millennia. Aristotle wrote that politics stems from a diversity of interests, and those competing interests must be resolved in some way. </a:t>
            </a:r>
          </a:p>
          <a:p>
            <a:pPr marL="0" lvl="0" indent="0" rtl="0">
              <a:spcBef>
                <a:spcPts val="0"/>
              </a:spcBef>
              <a:buNone/>
            </a:pPr>
            <a:endParaRPr sz="1800"/>
          </a:p>
          <a:p>
            <a:pPr marL="457200" lvl="0" indent="-342900" rtl="0">
              <a:spcBef>
                <a:spcPts val="0"/>
              </a:spcBef>
              <a:buSzPct val="100000"/>
            </a:pPr>
            <a:r>
              <a:rPr lang="en-US" sz="1800"/>
              <a:t>“Rational” decision making alone may not work when interests are fundamentally incongruent, so political behaviors and influence tactics arise.</a:t>
            </a:r>
          </a:p>
          <a:p>
            <a:pPr marL="0" lvl="0" indent="0" rtl="0">
              <a:spcBef>
                <a:spcPts val="0"/>
              </a:spcBef>
              <a:buNone/>
            </a:pPr>
            <a:endParaRPr sz="1800"/>
          </a:p>
          <a:p>
            <a:pPr marL="457200" lvl="0" indent="-342900">
              <a:spcBef>
                <a:spcPts val="0"/>
              </a:spcBef>
              <a:buSzPct val="100000"/>
            </a:pPr>
            <a:r>
              <a:rPr lang="en-US" sz="1800"/>
              <a:t>Today, work in organizations requires skill in handling conflicting agendas and shifting power bases. </a:t>
            </a:r>
          </a:p>
        </p:txBody>
      </p:sp>
      <p:sp>
        <p:nvSpPr>
          <p:cNvPr id="354" name="Shape 354"/>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
        <p:nvSpPr>
          <p:cNvPr id="355" name="Shape 355"/>
          <p:cNvSpPr txBox="1"/>
          <p:nvPr/>
        </p:nvSpPr>
        <p:spPr>
          <a:xfrm>
            <a:off x="3472950" y="5755975"/>
            <a:ext cx="5246100" cy="329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Shape 360"/>
          <p:cNvSpPr txBox="1">
            <a:spLocks noGrp="1"/>
          </p:cNvSpPr>
          <p:nvPr>
            <p:ph type="title"/>
          </p:nvPr>
        </p:nvSpPr>
        <p:spPr>
          <a:xfrm>
            <a:off x="1295401" y="1123725"/>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Individual Antecedents </a:t>
            </a:r>
          </a:p>
        </p:txBody>
      </p:sp>
      <p:sp>
        <p:nvSpPr>
          <p:cNvPr id="361" name="Shape 361"/>
          <p:cNvSpPr txBox="1">
            <a:spLocks noGrp="1"/>
          </p:cNvSpPr>
          <p:nvPr>
            <p:ph type="body" idx="1"/>
          </p:nvPr>
        </p:nvSpPr>
        <p:spPr>
          <a:xfrm>
            <a:off x="1295400" y="2427600"/>
            <a:ext cx="5589900" cy="3448200"/>
          </a:xfrm>
          <a:prstGeom prst="rect">
            <a:avLst/>
          </a:prstGeom>
          <a:noFill/>
          <a:ln>
            <a:noFill/>
          </a:ln>
        </p:spPr>
        <p:txBody>
          <a:bodyPr lIns="91425" tIns="45700" rIns="91425" bIns="45700" anchor="t" anchorCtr="0">
            <a:noAutofit/>
          </a:bodyPr>
          <a:lstStyle/>
          <a:p>
            <a:pPr marL="285750" marR="0" lvl="0" indent="-224790" algn="l" rtl="0">
              <a:spcBef>
                <a:spcPts val="1080"/>
              </a:spcBef>
              <a:spcAft>
                <a:spcPts val="0"/>
              </a:spcAft>
              <a:buClr>
                <a:schemeClr val="accent1"/>
              </a:buClr>
              <a:buSzPct val="100000"/>
              <a:buFont typeface="Arial"/>
              <a:buChar char="•"/>
            </a:pPr>
            <a:r>
              <a:rPr lang="en-US" sz="1800"/>
              <a:t>There are a number of potential individual antecedents of political behavior. </a:t>
            </a:r>
          </a:p>
          <a:p>
            <a:pPr marL="285750" marR="0" lvl="0" indent="-224790" algn="l" rtl="0">
              <a:spcBef>
                <a:spcPts val="1080"/>
              </a:spcBef>
              <a:spcAft>
                <a:spcPts val="0"/>
              </a:spcAft>
              <a:buClr>
                <a:schemeClr val="accent1"/>
              </a:buClr>
              <a:buSzPct val="100000"/>
              <a:buFont typeface="Arial"/>
              <a:buChar char="•"/>
            </a:pPr>
            <a:r>
              <a:rPr lang="en-US" sz="1800"/>
              <a:t>We will start off by understanding the role that personality has in shaping whether someone will engage in political behavior.</a:t>
            </a:r>
          </a:p>
          <a:p>
            <a:pPr marL="285750" marR="0" lvl="0" indent="-224790" algn="l" rtl="0">
              <a:spcBef>
                <a:spcPts val="1080"/>
              </a:spcBef>
              <a:spcAft>
                <a:spcPts val="0"/>
              </a:spcAft>
              <a:buClr>
                <a:schemeClr val="accent1"/>
              </a:buClr>
              <a:buSzPct val="100000"/>
              <a:buFont typeface="Arial"/>
              <a:buChar char="•"/>
            </a:pPr>
            <a:r>
              <a:rPr lang="en-US" sz="1800"/>
              <a:t>Political skill refers to people's’ interpersonal style, including their ability to relate well to others, self-monitor, alter their reactions depending upon the situation they are in, and inspire confidence and trust.</a:t>
            </a:r>
          </a:p>
          <a:p>
            <a:pPr marL="285750" marR="0" lvl="0" indent="-224790" algn="l" rtl="0">
              <a:spcBef>
                <a:spcPts val="1080"/>
              </a:spcBef>
              <a:spcAft>
                <a:spcPts val="0"/>
              </a:spcAft>
              <a:buClr>
                <a:schemeClr val="accent1"/>
              </a:buClr>
              <a:buSzPct val="100000"/>
              <a:buFont typeface="Arial"/>
              <a:buChar char="•"/>
            </a:pPr>
            <a:r>
              <a:rPr lang="en-US" sz="1800"/>
              <a:t> Researchers have found that individuals who are high on political skill are more </a:t>
            </a:r>
          </a:p>
        </p:txBody>
      </p:sp>
      <p:sp>
        <p:nvSpPr>
          <p:cNvPr id="362" name="Shape 36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24</a:t>
            </a:fld>
            <a:endParaRPr lang="en-US" sz="1000" b="0" i="0">
              <a:solidFill>
                <a:schemeClr val="dk1"/>
              </a:solidFill>
              <a:latin typeface="Garamond"/>
              <a:ea typeface="Garamond"/>
              <a:cs typeface="Garamond"/>
              <a:sym typeface="Garamond"/>
            </a:endParaRPr>
          </a:p>
        </p:txBody>
      </p:sp>
      <p:sp>
        <p:nvSpPr>
          <p:cNvPr id="363" name="Shape 363"/>
          <p:cNvSpPr txBox="1">
            <a:spLocks noGrp="1"/>
          </p:cNvSpPr>
          <p:nvPr>
            <p:ph type="ftr" idx="11"/>
          </p:nvPr>
        </p:nvSpPr>
        <p:spPr>
          <a:xfrm>
            <a:off x="3687600" y="61319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pic>
        <p:nvPicPr>
          <p:cNvPr id="364" name="Shape 364"/>
          <p:cNvPicPr preferRelativeResize="0"/>
          <p:nvPr/>
        </p:nvPicPr>
        <p:blipFill>
          <a:blip r:embed="rId3">
            <a:alphaModFix/>
          </a:blip>
          <a:stretch>
            <a:fillRect/>
          </a:stretch>
        </p:blipFill>
        <p:spPr>
          <a:xfrm>
            <a:off x="6939975" y="2932350"/>
            <a:ext cx="4626649" cy="2541300"/>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1295401" y="1080012"/>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Organizational Antecedents</a:t>
            </a:r>
          </a:p>
        </p:txBody>
      </p:sp>
      <p:sp>
        <p:nvSpPr>
          <p:cNvPr id="370" name="Shape 370"/>
          <p:cNvSpPr txBox="1">
            <a:spLocks noGrp="1"/>
          </p:cNvSpPr>
          <p:nvPr>
            <p:ph type="body" idx="1"/>
          </p:nvPr>
        </p:nvSpPr>
        <p:spPr>
          <a:xfrm>
            <a:off x="1295400" y="2383874"/>
            <a:ext cx="9601200" cy="3585000"/>
          </a:xfrm>
          <a:prstGeom prst="rect">
            <a:avLst/>
          </a:prstGeom>
          <a:noFill/>
          <a:ln>
            <a:noFill/>
          </a:ln>
        </p:spPr>
        <p:txBody>
          <a:bodyPr lIns="91425" tIns="45700" rIns="91425" bIns="45700" anchor="t" anchorCtr="0">
            <a:noAutofit/>
          </a:bodyPr>
          <a:lstStyle/>
          <a:p>
            <a:pPr marL="457200" marR="0" lvl="0" indent="-349250" algn="l" rtl="0">
              <a:spcBef>
                <a:spcPts val="1080"/>
              </a:spcBef>
              <a:spcAft>
                <a:spcPts val="0"/>
              </a:spcAft>
              <a:buSzPct val="100000"/>
              <a:buFont typeface="Garamond"/>
            </a:pPr>
            <a:r>
              <a:rPr lang="en-US" sz="1900"/>
              <a:t>Scarcity of resources breeds politics. When resources such as monetary incentives or promotions are limited, people see the organization as more political. Any type of ambiguity can relate to greater organizational politics. </a:t>
            </a:r>
          </a:p>
          <a:p>
            <a:pPr marL="457200" marR="0" lvl="0" indent="-349250" algn="l" rtl="0">
              <a:spcBef>
                <a:spcPts val="1080"/>
              </a:spcBef>
              <a:spcAft>
                <a:spcPts val="0"/>
              </a:spcAft>
              <a:buSzPct val="100000"/>
            </a:pPr>
            <a:r>
              <a:rPr lang="en-US" sz="1900"/>
              <a:t> For example, role ambiguity allows individuals to negotiate and redefine their roles. This freedom can become a political process. Research shows that when people do not feel clear about their job responsibilities, they perceive the organization as more political.</a:t>
            </a:r>
          </a:p>
          <a:p>
            <a:pPr marL="457200" marR="0" lvl="0" indent="-349250" algn="l" rtl="0">
              <a:spcBef>
                <a:spcPts val="1080"/>
              </a:spcBef>
              <a:spcAft>
                <a:spcPts val="0"/>
              </a:spcAft>
              <a:buSzPct val="100000"/>
            </a:pPr>
            <a:r>
              <a:rPr lang="en-US" sz="1900"/>
              <a:t>Ambiguity also exists around performance evaluations and promotions. These human resource practices can lead to greater political behavior, such as impression management, throughout the organization. </a:t>
            </a:r>
          </a:p>
          <a:p>
            <a:pPr marL="457200" marR="0" lvl="0" indent="-349250" algn="l" rtl="0">
              <a:spcBef>
                <a:spcPts val="1080"/>
              </a:spcBef>
              <a:spcAft>
                <a:spcPts val="0"/>
              </a:spcAft>
              <a:buSzPct val="100000"/>
            </a:pPr>
            <a:r>
              <a:rPr lang="en-US" sz="1900"/>
              <a:t>As you might imagine, democratic decision making leads to more political behavior. Since many people have a say in the process of making decisions, there are more people available to be influenced.</a:t>
            </a:r>
          </a:p>
        </p:txBody>
      </p:sp>
      <p:sp>
        <p:nvSpPr>
          <p:cNvPr id="371" name="Shape 37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25</a:t>
            </a:fld>
            <a:endParaRPr lang="en-US" sz="1000" b="0" i="0" u="none" strike="noStrike" cap="none">
              <a:solidFill>
                <a:schemeClr val="dk1"/>
              </a:solidFill>
              <a:latin typeface="Garamond"/>
              <a:ea typeface="Garamond"/>
              <a:cs typeface="Garamond"/>
              <a:sym typeface="Garamond"/>
            </a:endParaRPr>
          </a:p>
        </p:txBody>
      </p:sp>
      <p:sp>
        <p:nvSpPr>
          <p:cNvPr id="372" name="Shape 372"/>
          <p:cNvSpPr txBox="1">
            <a:spLocks noGrp="1"/>
          </p:cNvSpPr>
          <p:nvPr>
            <p:ph type="ftr" idx="11"/>
          </p:nvPr>
        </p:nvSpPr>
        <p:spPr>
          <a:xfrm>
            <a:off x="3687600" y="61319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Shape 377"/>
          <p:cNvSpPr txBox="1">
            <a:spLocks noGrp="1"/>
          </p:cNvSpPr>
          <p:nvPr>
            <p:ph type="title"/>
          </p:nvPr>
        </p:nvSpPr>
        <p:spPr>
          <a:xfrm>
            <a:off x="1128963" y="1222765"/>
            <a:ext cx="9934071" cy="1103341"/>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Building Your Own Network</a:t>
            </a:r>
          </a:p>
        </p:txBody>
      </p:sp>
      <p:sp>
        <p:nvSpPr>
          <p:cNvPr id="378" name="Shape 378"/>
          <p:cNvSpPr txBox="1">
            <a:spLocks noGrp="1"/>
          </p:cNvSpPr>
          <p:nvPr>
            <p:ph type="body" idx="1"/>
          </p:nvPr>
        </p:nvSpPr>
        <p:spPr>
          <a:xfrm>
            <a:off x="1295400" y="2513699"/>
            <a:ext cx="9601200" cy="3429000"/>
          </a:xfrm>
          <a:prstGeom prst="rect">
            <a:avLst/>
          </a:prstGeom>
          <a:noFill/>
          <a:ln>
            <a:noFill/>
          </a:ln>
        </p:spPr>
        <p:txBody>
          <a:bodyPr lIns="91425" tIns="45700" rIns="91425" bIns="45700" anchor="t" anchorCtr="0">
            <a:noAutofit/>
          </a:bodyPr>
          <a:lstStyle/>
          <a:p>
            <a:pPr marL="457200" marR="0" lvl="0" indent="-368300" algn="l" rtl="0">
              <a:spcBef>
                <a:spcPts val="0"/>
              </a:spcBef>
              <a:spcAft>
                <a:spcPts val="0"/>
              </a:spcAft>
              <a:buSzPct val="100000"/>
              <a:buFont typeface="Garamond"/>
            </a:pPr>
            <a:r>
              <a:rPr lang="en-US" sz="2200"/>
              <a:t>There are several simple steps you can take to help build your own social network.</a:t>
            </a:r>
          </a:p>
          <a:p>
            <a:pPr marL="0" marR="0" lvl="0" indent="0" algn="l" rtl="0">
              <a:spcBef>
                <a:spcPts val="0"/>
              </a:spcBef>
              <a:spcAft>
                <a:spcPts val="0"/>
              </a:spcAft>
              <a:buNone/>
            </a:pPr>
            <a:endParaRPr sz="2200"/>
          </a:p>
          <a:p>
            <a:pPr marL="457200" marR="0" lvl="0" indent="-368300" algn="l" rtl="0">
              <a:spcBef>
                <a:spcPts val="0"/>
              </a:spcBef>
              <a:spcAft>
                <a:spcPts val="0"/>
              </a:spcAft>
              <a:buSzPct val="100000"/>
            </a:pPr>
            <a:r>
              <a:rPr lang="en-US" sz="2200"/>
              <a:t> For example, you can go to lunch with someone new. You can also try to do more to encourage, help, and share with others. </a:t>
            </a:r>
          </a:p>
          <a:p>
            <a:pPr marL="0" marR="0" lvl="0" indent="0" algn="l" rtl="0">
              <a:spcBef>
                <a:spcPts val="0"/>
              </a:spcBef>
              <a:spcAft>
                <a:spcPts val="0"/>
              </a:spcAft>
              <a:buNone/>
            </a:pPr>
            <a:endParaRPr sz="2200"/>
          </a:p>
          <a:p>
            <a:pPr marL="457200" marR="0" lvl="0" indent="-368300" algn="l" rtl="0">
              <a:spcBef>
                <a:spcPts val="0"/>
              </a:spcBef>
              <a:spcAft>
                <a:spcPts val="0"/>
              </a:spcAft>
              <a:buSzPct val="100000"/>
            </a:pPr>
            <a:r>
              <a:rPr lang="en-US" sz="2200"/>
              <a:t>You can seek information outside your own class or work group. You can spend time with people from work outside work.</a:t>
            </a:r>
          </a:p>
          <a:p>
            <a:pPr marL="0" marR="0" lvl="0" indent="0" algn="l" rtl="0">
              <a:spcBef>
                <a:spcPts val="0"/>
              </a:spcBef>
              <a:spcAft>
                <a:spcPts val="0"/>
              </a:spcAft>
              <a:buNone/>
            </a:pPr>
            <a:endParaRPr sz="2200"/>
          </a:p>
          <a:p>
            <a:pPr marL="457200" marR="0" lvl="0" indent="-368300" algn="l" rtl="0">
              <a:spcBef>
                <a:spcPts val="0"/>
              </a:spcBef>
              <a:spcAft>
                <a:spcPts val="0"/>
              </a:spcAft>
              <a:buSzPct val="100000"/>
            </a:pPr>
            <a:r>
              <a:rPr lang="en-US" sz="2200"/>
              <a:t> All these suggestions are effective ways to naturally build your social network. </a:t>
            </a:r>
          </a:p>
        </p:txBody>
      </p:sp>
      <p:sp>
        <p:nvSpPr>
          <p:cNvPr id="379" name="Shape 37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26</a:t>
            </a:fld>
            <a:endParaRPr lang="en-US" sz="1000" b="0" i="0">
              <a:solidFill>
                <a:schemeClr val="dk1"/>
              </a:solidFill>
              <a:latin typeface="Garamond"/>
              <a:ea typeface="Garamond"/>
              <a:cs typeface="Garamond"/>
              <a:sym typeface="Garamond"/>
            </a:endParaRPr>
          </a:p>
        </p:txBody>
      </p:sp>
      <p:sp>
        <p:nvSpPr>
          <p:cNvPr id="380" name="Shape 380"/>
          <p:cNvSpPr txBox="1">
            <a:spLocks noGrp="1"/>
          </p:cNvSpPr>
          <p:nvPr>
            <p:ph type="ftr" idx="11"/>
          </p:nvPr>
        </p:nvSpPr>
        <p:spPr>
          <a:xfrm>
            <a:off x="3687625" y="59689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Shape 385"/>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EXERCISES </a:t>
            </a:r>
          </a:p>
        </p:txBody>
      </p:sp>
      <p:sp>
        <p:nvSpPr>
          <p:cNvPr id="386" name="Shape 386"/>
          <p:cNvSpPr txBox="1">
            <a:spLocks noGrp="1"/>
          </p:cNvSpPr>
          <p:nvPr>
            <p:ph type="body" idx="1"/>
          </p:nvPr>
        </p:nvSpPr>
        <p:spPr>
          <a:xfrm>
            <a:off x="1295400" y="2276900"/>
            <a:ext cx="9601200" cy="3599100"/>
          </a:xfrm>
          <a:prstGeom prst="rect">
            <a:avLst/>
          </a:prstGeom>
          <a:noFill/>
          <a:ln>
            <a:noFill/>
          </a:ln>
        </p:spPr>
        <p:txBody>
          <a:bodyPr lIns="91425" tIns="45700" rIns="91425" bIns="45700" anchor="t" anchorCtr="0">
            <a:noAutofit/>
          </a:bodyPr>
          <a:lstStyle/>
          <a:p>
            <a:pPr marL="285750" marR="0" lvl="0" indent="-201930" algn="l" rtl="0">
              <a:spcBef>
                <a:spcPts val="1160"/>
              </a:spcBef>
              <a:spcAft>
                <a:spcPts val="0"/>
              </a:spcAft>
              <a:buClr>
                <a:schemeClr val="accent1"/>
              </a:buClr>
              <a:buSzPct val="100000"/>
              <a:buFont typeface="Arial"/>
              <a:buAutoNum type="arabicPeriod"/>
            </a:pPr>
            <a:r>
              <a:rPr lang="en-US" sz="1900"/>
              <a:t>Have you ever thought about your own social network before? What do you think about it now?</a:t>
            </a:r>
          </a:p>
          <a:p>
            <a:pPr marL="0" marR="0" lvl="0" indent="0" algn="l" rtl="0">
              <a:spcBef>
                <a:spcPts val="1160"/>
              </a:spcBef>
              <a:spcAft>
                <a:spcPts val="0"/>
              </a:spcAft>
              <a:buNone/>
            </a:pPr>
            <a:endParaRPr sz="1900"/>
          </a:p>
          <a:p>
            <a:pPr marL="285750" marR="0" lvl="0" indent="-201930" algn="l" rtl="0">
              <a:spcBef>
                <a:spcPts val="1160"/>
              </a:spcBef>
              <a:spcAft>
                <a:spcPts val="0"/>
              </a:spcAft>
              <a:buClr>
                <a:schemeClr val="accent1"/>
              </a:buClr>
              <a:buSzPct val="100000"/>
              <a:buFont typeface="Arial"/>
              <a:buAutoNum type="arabicPeriod"/>
            </a:pPr>
            <a:r>
              <a:rPr lang="en-US" sz="1900"/>
              <a:t>Do you think the direct or indirect approach to doing a social network analysis is the most accurate?</a:t>
            </a:r>
          </a:p>
          <a:p>
            <a:pPr marL="0" marR="0" lvl="0" indent="0" algn="l" rtl="0">
              <a:spcBef>
                <a:spcPts val="1160"/>
              </a:spcBef>
              <a:spcAft>
                <a:spcPts val="0"/>
              </a:spcAft>
              <a:buNone/>
            </a:pPr>
            <a:endParaRPr sz="1900"/>
          </a:p>
          <a:p>
            <a:pPr marL="285750" marR="0" lvl="0" indent="-201930" algn="l" rtl="0">
              <a:spcBef>
                <a:spcPts val="1160"/>
              </a:spcBef>
              <a:spcAft>
                <a:spcPts val="0"/>
              </a:spcAft>
              <a:buClr>
                <a:schemeClr val="accent1"/>
              </a:buClr>
              <a:buSzPct val="100000"/>
              <a:buFont typeface="Arial"/>
              <a:buAutoNum type="arabicPeriod"/>
            </a:pPr>
            <a:r>
              <a:rPr lang="en-US" sz="1900"/>
              <a:t>Do you think it is ethical to play golf or tennis with co workers to build your social network? Why or why not? </a:t>
            </a:r>
          </a:p>
          <a:p>
            <a:pPr marL="0" marR="0" lvl="0" indent="0" algn="l" rtl="0">
              <a:spcBef>
                <a:spcPts val="1160"/>
              </a:spcBef>
              <a:spcAft>
                <a:spcPts val="0"/>
              </a:spcAft>
              <a:buNone/>
            </a:pPr>
            <a:endParaRPr sz="1900"/>
          </a:p>
          <a:p>
            <a:pPr marL="285750" marR="0" lvl="0" indent="-201930" algn="l" rtl="0">
              <a:spcBef>
                <a:spcPts val="1160"/>
              </a:spcBef>
              <a:spcAft>
                <a:spcPts val="0"/>
              </a:spcAft>
              <a:buClr>
                <a:schemeClr val="accent1"/>
              </a:buClr>
              <a:buSzPct val="100000"/>
              <a:buFont typeface="Arial"/>
              <a:buAutoNum type="arabicPeriod"/>
            </a:pPr>
            <a:r>
              <a:rPr lang="en-US" sz="1900"/>
              <a:t>How have computers influenced social networking? </a:t>
            </a:r>
          </a:p>
        </p:txBody>
      </p:sp>
      <p:sp>
        <p:nvSpPr>
          <p:cNvPr id="387" name="Shape 387"/>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27</a:t>
            </a:fld>
            <a:endParaRPr lang="en-US" sz="1000" b="0" i="0">
              <a:solidFill>
                <a:schemeClr val="dk1"/>
              </a:solidFill>
              <a:latin typeface="Garamond"/>
              <a:ea typeface="Garamond"/>
              <a:cs typeface="Garamond"/>
              <a:sym typeface="Garamond"/>
            </a:endParaRPr>
          </a:p>
        </p:txBody>
      </p:sp>
      <p:sp>
        <p:nvSpPr>
          <p:cNvPr id="388" name="Shape 388"/>
          <p:cNvSpPr txBox="1">
            <a:spLocks noGrp="1"/>
          </p:cNvSpPr>
          <p:nvPr>
            <p:ph type="ftr" idx="11"/>
          </p:nvPr>
        </p:nvSpPr>
        <p:spPr>
          <a:xfrm>
            <a:off x="3670350" y="6065812"/>
            <a:ext cx="4834200" cy="2793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2"/>
        <p:cNvGrpSpPr/>
        <p:nvPr/>
      </p:nvGrpSpPr>
      <p:grpSpPr>
        <a:xfrm>
          <a:off x="0" y="0"/>
          <a:ext cx="0" cy="0"/>
          <a:chOff x="0" y="0"/>
          <a:chExt cx="0" cy="0"/>
        </a:xfrm>
      </p:grpSpPr>
      <p:sp>
        <p:nvSpPr>
          <p:cNvPr id="393" name="Shape 393"/>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sz="4400" b="1" i="0" u="none" strike="noStrike" cap="none">
                <a:solidFill>
                  <a:srgbClr val="262626"/>
                </a:solidFill>
                <a:latin typeface="Garamond"/>
                <a:ea typeface="Garamond"/>
                <a:cs typeface="Garamond"/>
                <a:sym typeface="Garamond"/>
              </a:rPr>
              <a:t>Ethics and Power</a:t>
            </a:r>
          </a:p>
        </p:txBody>
      </p:sp>
      <p:sp>
        <p:nvSpPr>
          <p:cNvPr id="394" name="Shape 394"/>
          <p:cNvSpPr txBox="1">
            <a:spLocks noGrp="1"/>
          </p:cNvSpPr>
          <p:nvPr>
            <p:ph type="body" idx="1"/>
          </p:nvPr>
        </p:nvSpPr>
        <p:spPr>
          <a:xfrm>
            <a:off x="1295400" y="2433149"/>
            <a:ext cx="9601200" cy="3442500"/>
          </a:xfrm>
          <a:prstGeom prst="rect">
            <a:avLst/>
          </a:prstGeom>
          <a:noFill/>
          <a:ln>
            <a:noFill/>
          </a:ln>
        </p:spPr>
        <p:txBody>
          <a:bodyPr lIns="91425" tIns="45700" rIns="91425" bIns="45700" anchor="t" anchorCtr="0">
            <a:noAutofit/>
          </a:bodyPr>
          <a:lstStyle/>
          <a:p>
            <a:pPr marL="457200" marR="0" lvl="0" indent="-330200" algn="l" rtl="0">
              <a:spcBef>
                <a:spcPts val="1160"/>
              </a:spcBef>
              <a:spcAft>
                <a:spcPts val="0"/>
              </a:spcAft>
              <a:buSzPct val="100000"/>
              <a:buFont typeface="Garamond"/>
            </a:pPr>
            <a:r>
              <a:rPr lang="en-US" sz="1600"/>
              <a:t>Power brings a special need for ethics, because the circumstances of power make it easy for misuse to occur.</a:t>
            </a:r>
          </a:p>
          <a:p>
            <a:pPr marL="457200" marR="0" lvl="0" indent="-330200" algn="l" rtl="0">
              <a:spcBef>
                <a:spcPts val="1160"/>
              </a:spcBef>
              <a:spcAft>
                <a:spcPts val="0"/>
              </a:spcAft>
              <a:buSzPct val="100000"/>
            </a:pPr>
            <a:r>
              <a:rPr lang="en-US" sz="1600"/>
              <a:t> As we have seen, a company president wields at least three sources of power: legitimate from the position they hold, coercive from the ability to fire employees, and reward such as the ability to give raises and perks. </a:t>
            </a:r>
          </a:p>
          <a:p>
            <a:pPr marL="457200" marR="0" lvl="0" indent="-330200" algn="l" rtl="0">
              <a:spcBef>
                <a:spcPts val="1160"/>
              </a:spcBef>
              <a:spcAft>
                <a:spcPts val="0"/>
              </a:spcAft>
              <a:buSzPct val="100000"/>
            </a:pPr>
            <a:r>
              <a:rPr lang="en-US" sz="1600"/>
              <a:t> Expert power and referent power often enter the mix as well. Now take the example of setting the CEO’s pay. </a:t>
            </a:r>
          </a:p>
          <a:p>
            <a:pPr marL="457200" marR="0" lvl="0" indent="-330200" algn="l" rtl="0">
              <a:spcBef>
                <a:spcPts val="1160"/>
              </a:spcBef>
              <a:spcAft>
                <a:spcPts val="0"/>
              </a:spcAft>
              <a:buSzPct val="100000"/>
            </a:pPr>
            <a:r>
              <a:rPr lang="en-US" sz="1600"/>
              <a:t> In a public company, the CEO presumably has to answer to the board of directors and the shareholders. But what if the CEO appoints many of the people on the board? What if the board and the CEO are friends? </a:t>
            </a:r>
          </a:p>
          <a:p>
            <a:pPr marL="457200" marR="0" lvl="0" indent="-330200" algn="l" rtl="0">
              <a:spcBef>
                <a:spcPts val="1160"/>
              </a:spcBef>
              <a:spcAft>
                <a:spcPts val="0"/>
              </a:spcAft>
              <a:buSzPct val="100000"/>
            </a:pPr>
            <a:r>
              <a:rPr lang="en-US" sz="1600"/>
              <a:t>Consider the case of Richard Grasso, former chairman of the New York Stock Exchange (NYSE), whose compensation was $140 million plus another $48 million in retirement benefits. </a:t>
            </a:r>
          </a:p>
          <a:p>
            <a:pPr marL="457200" marR="0" lvl="0" indent="-330200" algn="l" rtl="0">
              <a:spcBef>
                <a:spcPts val="1160"/>
              </a:spcBef>
              <a:spcAft>
                <a:spcPts val="0"/>
              </a:spcAft>
              <a:buSzPct val="100000"/>
            </a:pPr>
            <a:r>
              <a:rPr lang="en-US" sz="1600"/>
              <a:t>At that time, the average starting salary of a trader on the NYSE was $90,000, so Grasso was being paid 1,555 times more than a starting employee. </a:t>
            </a:r>
          </a:p>
          <a:p>
            <a:pPr marL="457200" marR="0" lvl="0" indent="-336550" algn="l" rtl="0">
              <a:spcBef>
                <a:spcPts val="1160"/>
              </a:spcBef>
              <a:spcAft>
                <a:spcPts val="0"/>
              </a:spcAft>
              <a:buSzPct val="106250"/>
            </a:pPr>
            <a:r>
              <a:rPr lang="en-US" sz="1600"/>
              <a:t> The NYSE Board of Directors approved Grasso’s payment package, but many of the board members had been appointed to their positions by Grasso himse</a:t>
            </a:r>
            <a:r>
              <a:rPr lang="en-US" sz="600"/>
              <a:t>lf.</a:t>
            </a:r>
          </a:p>
        </p:txBody>
      </p:sp>
      <p:sp>
        <p:nvSpPr>
          <p:cNvPr id="395" name="Shape 39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28</a:t>
            </a:fld>
            <a:endParaRPr lang="en-US" sz="1000" b="0" i="0">
              <a:solidFill>
                <a:schemeClr val="dk1"/>
              </a:solidFill>
              <a:latin typeface="Garamond"/>
              <a:ea typeface="Garamond"/>
              <a:cs typeface="Garamond"/>
              <a:sym typeface="Garamond"/>
            </a:endParaRPr>
          </a:p>
        </p:txBody>
      </p:sp>
      <p:sp>
        <p:nvSpPr>
          <p:cNvPr id="396" name="Shape 396"/>
          <p:cNvSpPr txBox="1">
            <a:spLocks noGrp="1"/>
          </p:cNvSpPr>
          <p:nvPr>
            <p:ph type="ftr" idx="11"/>
          </p:nvPr>
        </p:nvSpPr>
        <p:spPr>
          <a:xfrm>
            <a:off x="3687600" y="6121706"/>
            <a:ext cx="4816800" cy="651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Shape 401"/>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Power around the Globe</a:t>
            </a:r>
          </a:p>
        </p:txBody>
      </p:sp>
      <p:sp>
        <p:nvSpPr>
          <p:cNvPr id="402" name="Shape 402"/>
          <p:cNvSpPr txBox="1">
            <a:spLocks noGrp="1"/>
          </p:cNvSpPr>
          <p:nvPr>
            <p:ph type="body" idx="1"/>
          </p:nvPr>
        </p:nvSpPr>
        <p:spPr>
          <a:xfrm>
            <a:off x="1223800" y="2433150"/>
            <a:ext cx="9601200" cy="3468600"/>
          </a:xfrm>
          <a:prstGeom prst="rect">
            <a:avLst/>
          </a:prstGeom>
          <a:noFill/>
          <a:ln>
            <a:noFill/>
          </a:ln>
        </p:spPr>
        <p:txBody>
          <a:bodyPr lIns="91425" tIns="45700" rIns="91425" bIns="45700" anchor="t" anchorCtr="0">
            <a:noAutofit/>
          </a:bodyPr>
          <a:lstStyle/>
          <a:p>
            <a:pPr marL="742950" marR="0" lvl="1" indent="-260350" algn="l" rtl="0">
              <a:spcBef>
                <a:spcPts val="1000"/>
              </a:spcBef>
              <a:spcAft>
                <a:spcPts val="0"/>
              </a:spcAft>
              <a:buClr>
                <a:schemeClr val="accent1"/>
              </a:buClr>
              <a:buSzPct val="100000"/>
              <a:buFont typeface="Arial"/>
              <a:buChar char="•"/>
            </a:pPr>
            <a:r>
              <a:rPr lang="en-US" sz="1900"/>
              <a:t>Power also has a cultural dimension. In some countries, power is centralized in the hands of a few. </a:t>
            </a:r>
          </a:p>
          <a:p>
            <a:pPr marL="742950" marR="0" lvl="1" indent="-260350" algn="l" rtl="0">
              <a:spcBef>
                <a:spcPts val="1000"/>
              </a:spcBef>
              <a:spcAft>
                <a:spcPts val="0"/>
              </a:spcAft>
              <a:buClr>
                <a:schemeClr val="accent1"/>
              </a:buClr>
              <a:buSzPct val="100000"/>
              <a:buFont typeface="Arial"/>
              <a:buChar char="•"/>
            </a:pPr>
            <a:r>
              <a:rPr lang="en-US" sz="1900"/>
              <a:t> This type of distribution makes up high power distance countries. Within organizations in these countries, the structure is hierarchical, and compensation is based on your position in the hierarchy. </a:t>
            </a:r>
          </a:p>
          <a:p>
            <a:pPr marL="742950" marR="0" lvl="1" indent="-260350" algn="l" rtl="0">
              <a:spcBef>
                <a:spcPts val="1000"/>
              </a:spcBef>
              <a:spcAft>
                <a:spcPts val="0"/>
              </a:spcAft>
              <a:buClr>
                <a:schemeClr val="accent1"/>
              </a:buClr>
              <a:buSzPct val="100000"/>
              <a:buFont typeface="Arial"/>
              <a:buChar char="•"/>
            </a:pPr>
            <a:r>
              <a:rPr lang="en-US" sz="1900"/>
              <a:t> People in high power distance countries expect unequal distribution of power, such as large differences in pay and status.</a:t>
            </a:r>
          </a:p>
          <a:p>
            <a:pPr marL="742950" marR="0" lvl="1" indent="-260350" algn="l" rtl="0">
              <a:spcBef>
                <a:spcPts val="1000"/>
              </a:spcBef>
              <a:spcAft>
                <a:spcPts val="0"/>
              </a:spcAft>
              <a:buClr>
                <a:schemeClr val="accent1"/>
              </a:buClr>
              <a:buSzPct val="100000"/>
              <a:buFont typeface="Arial"/>
              <a:buChar char="•"/>
            </a:pPr>
            <a:r>
              <a:rPr lang="en-US" sz="1900"/>
              <a:t> People in positions of authority in these countries expect (and receive) obedience. In Brazil, for example, there are formal relationships between the leader and followers, and it’s clear who has the most power in any given work environment. </a:t>
            </a:r>
          </a:p>
        </p:txBody>
      </p:sp>
      <p:sp>
        <p:nvSpPr>
          <p:cNvPr id="403" name="Shape 40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29</a:t>
            </a:fld>
            <a:endParaRPr lang="en-US" sz="1000" b="0" i="0">
              <a:solidFill>
                <a:schemeClr val="dk1"/>
              </a:solidFill>
              <a:latin typeface="Garamond"/>
              <a:ea typeface="Garamond"/>
              <a:cs typeface="Garamond"/>
              <a:sym typeface="Garamond"/>
            </a:endParaRPr>
          </a:p>
        </p:txBody>
      </p:sp>
      <p:sp>
        <p:nvSpPr>
          <p:cNvPr id="404" name="Shape 404"/>
          <p:cNvSpPr txBox="1">
            <a:spLocks noGrp="1"/>
          </p:cNvSpPr>
          <p:nvPr>
            <p:ph type="ftr" idx="11"/>
          </p:nvPr>
        </p:nvSpPr>
        <p:spPr>
          <a:xfrm>
            <a:off x="3687600" y="6131995"/>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1426776" y="1049866"/>
            <a:ext cx="946982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What Is Power?</a:t>
            </a:r>
          </a:p>
        </p:txBody>
      </p:sp>
      <p:sp>
        <p:nvSpPr>
          <p:cNvPr id="172" name="Shape 172"/>
          <p:cNvSpPr txBox="1">
            <a:spLocks noGrp="1"/>
          </p:cNvSpPr>
          <p:nvPr>
            <p:ph type="body" idx="1"/>
          </p:nvPr>
        </p:nvSpPr>
        <p:spPr>
          <a:xfrm>
            <a:off x="1295400" y="2452375"/>
            <a:ext cx="9601200" cy="3423300"/>
          </a:xfrm>
          <a:prstGeom prst="rect">
            <a:avLst/>
          </a:prstGeom>
          <a:noFill/>
          <a:ln>
            <a:noFill/>
          </a:ln>
        </p:spPr>
        <p:txBody>
          <a:bodyPr lIns="91425" tIns="45700" rIns="91425" bIns="45700" anchor="t" anchorCtr="0">
            <a:noAutofit/>
          </a:bodyPr>
          <a:lstStyle/>
          <a:p>
            <a:pPr marL="457200" marR="0" lvl="0" indent="-355600" algn="l" rtl="0">
              <a:spcBef>
                <a:spcPts val="1080"/>
              </a:spcBef>
              <a:spcAft>
                <a:spcPts val="0"/>
              </a:spcAft>
              <a:buSzPct val="100000"/>
            </a:pPr>
            <a:r>
              <a:rPr lang="en-US" sz="2000"/>
              <a:t>Power is the ability to influence the behavior of others to get what you want. Power distribution is usually visible within organizations. For example, Salancik and Pfeffer gathered information from a company with 21 department managers and asked 10 of those department heads to rank all the managers according to the influence each person had in the organization. </a:t>
            </a:r>
          </a:p>
          <a:p>
            <a:pPr marL="457200" marR="0" lvl="0" indent="-355600" algn="l" rtl="0">
              <a:spcBef>
                <a:spcPts val="1080"/>
              </a:spcBef>
              <a:spcAft>
                <a:spcPts val="0"/>
              </a:spcAft>
              <a:buSzPct val="100000"/>
            </a:pPr>
            <a:r>
              <a:rPr lang="en-US" sz="2000"/>
              <a:t>Although ranking 21 managers might seem like a difficult task, all the managers were immediately able to create that list. When Salancik and Pfeffer compared the rankings, they found virtually no disagreement in how the top 5 and bottom 5 managers were ranked. </a:t>
            </a:r>
          </a:p>
          <a:p>
            <a:pPr marL="457200" marR="0" lvl="0" indent="-355600" algn="l" rtl="0">
              <a:spcBef>
                <a:spcPts val="1080"/>
              </a:spcBef>
              <a:spcAft>
                <a:spcPts val="0"/>
              </a:spcAft>
              <a:buSzPct val="100000"/>
            </a:pPr>
            <a:r>
              <a:rPr lang="en-US" sz="2000"/>
              <a:t>The only slight differences came from individuals ranking themselves higher than their colleagues ranked them. The same findings held true for factories, banks, and universities. </a:t>
            </a:r>
          </a:p>
          <a:p>
            <a:pPr marL="1828800" marR="0" lvl="4" indent="0" algn="l" rtl="0">
              <a:spcBef>
                <a:spcPts val="880"/>
              </a:spcBef>
              <a:spcAft>
                <a:spcPts val="0"/>
              </a:spcAft>
              <a:buClr>
                <a:schemeClr val="accent1"/>
              </a:buClr>
              <a:buSzPct val="25000"/>
              <a:buFont typeface="Arial"/>
              <a:buNone/>
            </a:pPr>
            <a:r>
              <a:rPr lang="en-US" sz="2000" b="0" i="0" u="none" strike="noStrike" cap="none">
                <a:solidFill>
                  <a:srgbClr val="262626"/>
                </a:solidFill>
                <a:latin typeface="Garamond"/>
                <a:ea typeface="Garamond"/>
                <a:cs typeface="Garamond"/>
                <a:sym typeface="Garamond"/>
              </a:rPr>
              <a:t>										</a:t>
            </a:r>
          </a:p>
        </p:txBody>
      </p:sp>
      <p:sp>
        <p:nvSpPr>
          <p:cNvPr id="173" name="Shape 1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3</a:t>
            </a:fld>
            <a:endParaRPr lang="en-US" sz="1000" b="0" i="0" u="none" strike="noStrike" cap="none">
              <a:solidFill>
                <a:schemeClr val="dk1"/>
              </a:solidFill>
              <a:latin typeface="Garamond"/>
              <a:ea typeface="Garamond"/>
              <a:cs typeface="Garamond"/>
              <a:sym typeface="Garamond"/>
            </a:endParaRPr>
          </a:p>
        </p:txBody>
      </p:sp>
      <p:sp>
        <p:nvSpPr>
          <p:cNvPr id="174" name="Shape 174"/>
          <p:cNvSpPr txBox="1">
            <a:spLocks noGrp="1"/>
          </p:cNvSpPr>
          <p:nvPr>
            <p:ph type="ftr" idx="11"/>
          </p:nvPr>
        </p:nvSpPr>
        <p:spPr>
          <a:xfrm>
            <a:off x="3753275" y="61319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Shape 409"/>
          <p:cNvSpPr txBox="1">
            <a:spLocks noGrp="1"/>
          </p:cNvSpPr>
          <p:nvPr>
            <p:ph type="body" idx="1"/>
          </p:nvPr>
        </p:nvSpPr>
        <p:spPr>
          <a:xfrm>
            <a:off x="1215250" y="2185825"/>
            <a:ext cx="9761400" cy="3783000"/>
          </a:xfrm>
          <a:prstGeom prst="rect">
            <a:avLst/>
          </a:prstGeom>
          <a:noFill/>
          <a:ln>
            <a:noFill/>
          </a:ln>
        </p:spPr>
        <p:txBody>
          <a:bodyPr lIns="91425" tIns="45700" rIns="91425" bIns="45700" anchor="t" anchorCtr="0">
            <a:noAutofit/>
          </a:bodyPr>
          <a:lstStyle/>
          <a:p>
            <a:pPr marL="285750" marR="0" lvl="0" indent="-285750" algn="l" rtl="0">
              <a:lnSpc>
                <a:spcPct val="90000"/>
              </a:lnSpc>
              <a:spcBef>
                <a:spcPts val="960"/>
              </a:spcBef>
              <a:spcAft>
                <a:spcPts val="0"/>
              </a:spcAft>
              <a:buClr>
                <a:schemeClr val="accent1"/>
              </a:buClr>
              <a:buSzPct val="115000"/>
              <a:buFont typeface="Arial"/>
              <a:buChar char="•"/>
            </a:pPr>
            <a:r>
              <a:rPr lang="en-US" sz="1800"/>
              <a:t>Power and politics in organizations are common. In most cases, each concept is necessary and executed with skill and precision. </a:t>
            </a:r>
          </a:p>
          <a:p>
            <a:pPr marL="285750" marR="0" lvl="0" indent="-268605" algn="l" rtl="0">
              <a:lnSpc>
                <a:spcPct val="90000"/>
              </a:lnSpc>
              <a:spcBef>
                <a:spcPts val="960"/>
              </a:spcBef>
              <a:spcAft>
                <a:spcPts val="0"/>
              </a:spcAft>
              <a:buClr>
                <a:schemeClr val="accent1"/>
              </a:buClr>
              <a:buSzPct val="100000"/>
              <a:buFont typeface="Arial"/>
              <a:buChar char="•"/>
            </a:pPr>
            <a:r>
              <a:rPr lang="en-US" sz="1800"/>
              <a:t>Unfortunately, power can lead to conformity from those around us, and this occurring conformity can breed corruption. </a:t>
            </a:r>
          </a:p>
          <a:p>
            <a:pPr marL="285750" marR="0" lvl="0" indent="-268605" algn="l" rtl="0">
              <a:lnSpc>
                <a:spcPct val="90000"/>
              </a:lnSpc>
              <a:spcBef>
                <a:spcPts val="960"/>
              </a:spcBef>
              <a:spcAft>
                <a:spcPts val="0"/>
              </a:spcAft>
              <a:buClr>
                <a:schemeClr val="accent1"/>
              </a:buClr>
              <a:buSzPct val="100000"/>
              <a:buFont typeface="Arial"/>
              <a:buChar char="•"/>
            </a:pPr>
            <a:r>
              <a:rPr lang="en-US" sz="1800"/>
              <a:t>The amount of power you have has strong ties to how much others depend on you. If you are deemed a valuable resource within an organization, then you are able to wield that dependability to make demands and get others to do what you want.</a:t>
            </a:r>
          </a:p>
          <a:p>
            <a:pPr marL="285750" marR="0" lvl="0" indent="-268605" algn="l" rtl="0">
              <a:lnSpc>
                <a:spcPct val="90000"/>
              </a:lnSpc>
              <a:spcBef>
                <a:spcPts val="960"/>
              </a:spcBef>
              <a:spcAft>
                <a:spcPts val="0"/>
              </a:spcAft>
              <a:buClr>
                <a:schemeClr val="accent1"/>
              </a:buClr>
              <a:buSzPct val="100000"/>
              <a:buFont typeface="Arial"/>
              <a:buChar char="•"/>
            </a:pPr>
            <a:r>
              <a:rPr lang="en-US" sz="1800"/>
              <a:t> Besides having an innate or acquired control over particular resources, there are several social aspects of power to draw on. </a:t>
            </a:r>
          </a:p>
          <a:p>
            <a:pPr marL="285750" marR="0" lvl="0" indent="-268605" algn="l" rtl="0">
              <a:lnSpc>
                <a:spcPct val="90000"/>
              </a:lnSpc>
              <a:spcBef>
                <a:spcPts val="960"/>
              </a:spcBef>
              <a:spcAft>
                <a:spcPts val="0"/>
              </a:spcAft>
              <a:buClr>
                <a:schemeClr val="accent1"/>
              </a:buClr>
              <a:buSzPct val="100000"/>
              <a:buFont typeface="Arial"/>
              <a:buChar char="•"/>
            </a:pPr>
            <a:r>
              <a:rPr lang="en-US" sz="1800"/>
              <a:t>Methods for obtaining more power in an organization can often lead to political behaviors. As one person seeks to influence another to support an idea, politics begins to play out. </a:t>
            </a:r>
          </a:p>
        </p:txBody>
      </p:sp>
      <p:sp>
        <p:nvSpPr>
          <p:cNvPr id="410" name="Shape 410"/>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30</a:t>
            </a:fld>
            <a:endParaRPr lang="en-US" sz="1000" b="0" i="0">
              <a:solidFill>
                <a:schemeClr val="dk1"/>
              </a:solidFill>
              <a:latin typeface="Garamond"/>
              <a:ea typeface="Garamond"/>
              <a:cs typeface="Garamond"/>
              <a:sym typeface="Garamond"/>
            </a:endParaRPr>
          </a:p>
        </p:txBody>
      </p:sp>
      <p:sp>
        <p:nvSpPr>
          <p:cNvPr id="411" name="Shape 411"/>
          <p:cNvSpPr txBox="1">
            <a:spLocks noGrp="1"/>
          </p:cNvSpPr>
          <p:nvPr>
            <p:ph type="ftr" idx="11"/>
          </p:nvPr>
        </p:nvSpPr>
        <p:spPr>
          <a:xfrm>
            <a:off x="3687600" y="6131996"/>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
        <p:nvSpPr>
          <p:cNvPr id="412" name="Shape 412"/>
          <p:cNvSpPr txBox="1">
            <a:spLocks noGrp="1"/>
          </p:cNvSpPr>
          <p:nvPr>
            <p:ph type="title"/>
          </p:nvPr>
        </p:nvSpPr>
        <p:spPr>
          <a:xfrm>
            <a:off x="1295401" y="1071587"/>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sz="4400" b="1" i="0" u="none" strike="noStrike" cap="none">
                <a:solidFill>
                  <a:srgbClr val="262626"/>
                </a:solidFill>
                <a:latin typeface="Garamond"/>
                <a:ea typeface="Garamond"/>
                <a:cs typeface="Garamond"/>
                <a:sym typeface="Garamond"/>
              </a:rPr>
              <a:t>Chapter Summary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399916" y="1083441"/>
            <a:ext cx="949668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Positive and Negative Consequences of Power</a:t>
            </a:r>
          </a:p>
        </p:txBody>
      </p:sp>
      <p:sp>
        <p:nvSpPr>
          <p:cNvPr id="180" name="Shape 180"/>
          <p:cNvSpPr txBox="1">
            <a:spLocks noGrp="1"/>
          </p:cNvSpPr>
          <p:nvPr>
            <p:ph type="body" idx="1"/>
          </p:nvPr>
        </p:nvSpPr>
        <p:spPr>
          <a:xfrm>
            <a:off x="1295400" y="2556932"/>
            <a:ext cx="9601196" cy="3318936"/>
          </a:xfrm>
          <a:prstGeom prst="rect">
            <a:avLst/>
          </a:prstGeom>
          <a:noFill/>
          <a:ln>
            <a:noFill/>
          </a:ln>
        </p:spPr>
        <p:txBody>
          <a:bodyPr lIns="91425" tIns="45700" rIns="91425" bIns="45700" anchor="t" anchorCtr="0">
            <a:noAutofit/>
          </a:bodyPr>
          <a:lstStyle/>
          <a:p>
            <a:pPr marL="285750" marR="0" lvl="0" indent="-224790" algn="l" rtl="0">
              <a:spcBef>
                <a:spcPts val="1080"/>
              </a:spcBef>
              <a:spcAft>
                <a:spcPts val="0"/>
              </a:spcAft>
              <a:buClr>
                <a:schemeClr val="accent1"/>
              </a:buClr>
              <a:buSzPct val="100000"/>
              <a:buFont typeface="Arial"/>
              <a:buChar char="•"/>
            </a:pPr>
            <a:r>
              <a:rPr lang="en-US" sz="1800"/>
              <a:t>The fact that we can see and succumb to power means that power has both positive and negative consequences. </a:t>
            </a:r>
          </a:p>
          <a:p>
            <a:pPr marL="285750" marR="0" lvl="0" indent="-224790" algn="l" rtl="0">
              <a:spcBef>
                <a:spcPts val="1080"/>
              </a:spcBef>
              <a:spcAft>
                <a:spcPts val="0"/>
              </a:spcAft>
              <a:buClr>
                <a:schemeClr val="accent1"/>
              </a:buClr>
              <a:buSzPct val="100000"/>
              <a:buFont typeface="Arial"/>
              <a:buChar char="•"/>
            </a:pPr>
            <a:r>
              <a:rPr lang="en-US" sz="1800"/>
              <a:t>On one hand, powerful CEOs can align an entire organization to move together to achieve goals.</a:t>
            </a:r>
          </a:p>
          <a:p>
            <a:pPr marL="285750" marR="0" lvl="0" indent="-224790" algn="l" rtl="0">
              <a:spcBef>
                <a:spcPts val="1080"/>
              </a:spcBef>
              <a:spcAft>
                <a:spcPts val="0"/>
              </a:spcAft>
              <a:buClr>
                <a:schemeClr val="accent1"/>
              </a:buClr>
              <a:buSzPct val="100000"/>
              <a:buFont typeface="Arial"/>
              <a:buChar char="•"/>
            </a:pPr>
            <a:r>
              <a:rPr lang="en-US" sz="1800"/>
              <a:t>On the other hand, autocracy can destroy companies and countries alike. The phrase, “Power tends to corrupt, and absolute power corrupts absolutely” was first said by English historian John Emerich Edward Dalberg, who warned that power was inherently evil and its holders were not to be trusted.</a:t>
            </a:r>
          </a:p>
          <a:p>
            <a:pPr marL="285750" marR="0" lvl="0" indent="-224790" algn="l" rtl="0">
              <a:spcBef>
                <a:spcPts val="1080"/>
              </a:spcBef>
              <a:spcAft>
                <a:spcPts val="0"/>
              </a:spcAft>
              <a:buClr>
                <a:schemeClr val="accent1"/>
              </a:buClr>
              <a:buSzPct val="100000"/>
              <a:buFont typeface="Arial"/>
              <a:buChar char="•"/>
            </a:pPr>
            <a:r>
              <a:rPr lang="en-US" sz="1800"/>
              <a:t>History shows that power can be intoxicating and can be devastating when abused, as seen in high-profile cases such  as those involving Enron Corporation and government leaders such as the impeached Illinois Governor Rod Blagojevich in 2009. </a:t>
            </a:r>
          </a:p>
          <a:p>
            <a:pPr marL="0" marR="0" lvl="0" indent="0" algn="l" rtl="0">
              <a:spcBef>
                <a:spcPts val="1080"/>
              </a:spcBef>
              <a:spcAft>
                <a:spcPts val="0"/>
              </a:spcAft>
              <a:buNone/>
            </a:pPr>
            <a:endParaRPr sz="1800"/>
          </a:p>
        </p:txBody>
      </p:sp>
      <p:sp>
        <p:nvSpPr>
          <p:cNvPr id="181" name="Shape 18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4</a:t>
            </a:fld>
            <a:endParaRPr lang="en-US" sz="1000" b="0" i="0" u="none" strike="noStrike" cap="none">
              <a:solidFill>
                <a:schemeClr val="dk1"/>
              </a:solidFill>
              <a:latin typeface="Garamond"/>
              <a:ea typeface="Garamond"/>
              <a:cs typeface="Garamond"/>
              <a:sym typeface="Garamond"/>
            </a:endParaRPr>
          </a:p>
        </p:txBody>
      </p:sp>
      <p:sp>
        <p:nvSpPr>
          <p:cNvPr id="182" name="Shape 182"/>
          <p:cNvSpPr txBox="1">
            <a:spLocks noGrp="1"/>
          </p:cNvSpPr>
          <p:nvPr>
            <p:ph type="ftr" idx="11"/>
          </p:nvPr>
        </p:nvSpPr>
        <p:spPr>
          <a:xfrm>
            <a:off x="3687600" y="6028545"/>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Conformity</a:t>
            </a:r>
          </a:p>
        </p:txBody>
      </p:sp>
      <p:sp>
        <p:nvSpPr>
          <p:cNvPr id="189" name="Shape 189"/>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30200" rtl="0">
              <a:spcBef>
                <a:spcPts val="0"/>
              </a:spcBef>
              <a:buSzPct val="100000"/>
            </a:pPr>
            <a:r>
              <a:rPr lang="en-US" sz="1600"/>
              <a:t>Conformity refers to people’s tendencies to behave consistently with social norms. Conformity can refer to small things such as how people tend to face forward in an elevator.</a:t>
            </a:r>
          </a:p>
          <a:p>
            <a:pPr marL="0" lvl="0" indent="0" rtl="0">
              <a:spcBef>
                <a:spcPts val="0"/>
              </a:spcBef>
              <a:buNone/>
            </a:pPr>
            <a:endParaRPr sz="1600"/>
          </a:p>
          <a:p>
            <a:pPr marL="457200" lvl="0" indent="-330200" rtl="0">
              <a:spcBef>
                <a:spcPts val="0"/>
              </a:spcBef>
              <a:buSzPct val="100000"/>
            </a:pPr>
            <a:r>
              <a:rPr lang="en-US" sz="1600"/>
              <a:t>There’s no rule listed in the elevator saying which way to face, yet it is expected that everyone will face forward. To test this, the next time you’re in an elevator with strangers, simply stand facing the back of the elevator without saying anything. </a:t>
            </a:r>
          </a:p>
          <a:p>
            <a:pPr marL="0" lvl="0" indent="0" rtl="0">
              <a:spcBef>
                <a:spcPts val="0"/>
              </a:spcBef>
              <a:buNone/>
            </a:pPr>
            <a:endParaRPr sz="1600"/>
          </a:p>
          <a:p>
            <a:pPr marL="457200" lvl="0" indent="-330200" rtl="0">
              <a:spcBef>
                <a:spcPts val="0"/>
              </a:spcBef>
              <a:buSzPct val="100000"/>
            </a:pPr>
            <a:r>
              <a:rPr lang="en-US" sz="1600"/>
              <a:t> You may notice that those around you become uncomfortable. Conformity can result in engaging in unethical behaviors, because you are led by someone you admire and respect who has power over you.</a:t>
            </a:r>
          </a:p>
          <a:p>
            <a:pPr marL="0" lvl="0" indent="0" rtl="0">
              <a:spcBef>
                <a:spcPts val="0"/>
              </a:spcBef>
              <a:buNone/>
            </a:pPr>
            <a:endParaRPr sz="1600"/>
          </a:p>
          <a:p>
            <a:pPr marL="457200" lvl="0" indent="-330200">
              <a:spcBef>
                <a:spcPts val="0"/>
              </a:spcBef>
              <a:buSzPct val="100000"/>
            </a:pPr>
            <a:r>
              <a:rPr lang="en-US" sz="1600"/>
              <a:t> People conform because they want to fit in with and please those around them. There is also a tendency to look to others in ambiguous situations, which can lead to conformity. </a:t>
            </a:r>
          </a:p>
        </p:txBody>
      </p:sp>
      <p:sp>
        <p:nvSpPr>
          <p:cNvPr id="190" name="Shape 19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
        <p:nvSpPr>
          <p:cNvPr id="191" name="Shape 191"/>
          <p:cNvSpPr txBox="1"/>
          <p:nvPr/>
        </p:nvSpPr>
        <p:spPr>
          <a:xfrm>
            <a:off x="3472950" y="58210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The Milgram Studies</a:t>
            </a:r>
          </a:p>
        </p:txBody>
      </p:sp>
      <p:sp>
        <p:nvSpPr>
          <p:cNvPr id="198" name="Shape 198"/>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Stanley Milgram, a psychologist at Yale in the 1960s, set out to study conformity to authority. His work tested how far individuals would go in hurting another individual when told to do so by a researcher. </a:t>
            </a:r>
          </a:p>
          <a:p>
            <a:pPr marL="457200" lvl="0" indent="-342900" rtl="0">
              <a:spcBef>
                <a:spcPts val="0"/>
              </a:spcBef>
              <a:buSzPct val="100000"/>
            </a:pPr>
            <a:r>
              <a:rPr lang="en-US" sz="1800"/>
              <a:t>A key factor in the Milgram study and others that will be discussed is the use of confederates, or people who seem to be participants but are actually paid by the researchers to take on a certain role. </a:t>
            </a:r>
          </a:p>
          <a:p>
            <a:pPr marL="457200" lvl="0" indent="-342900" rtl="0">
              <a:spcBef>
                <a:spcPts val="0"/>
              </a:spcBef>
              <a:buSzPct val="100000"/>
            </a:pPr>
            <a:r>
              <a:rPr lang="en-US" sz="1800"/>
              <a:t>Participants believed that they were engaged in an experiment on learning. The participant (teacher) would ask a series of questions to another “participant” (learner). </a:t>
            </a:r>
          </a:p>
          <a:p>
            <a:pPr marL="457200" lvl="0" indent="-342900">
              <a:spcBef>
                <a:spcPts val="0"/>
              </a:spcBef>
              <a:buSzPct val="100000"/>
            </a:pPr>
            <a:r>
              <a:rPr lang="en-US" sz="1800"/>
              <a:t>The teachers were instructed to shock the learners whenever an incorrect answer was given. The learner was not a participant at all but actually a confederate who would pretend to be hurt by the shocks and yell out in pain when the button was pushed. Starting at 15 volts of power, the participants were asked to increase the intensity of the shocks over time. </a:t>
            </a:r>
          </a:p>
        </p:txBody>
      </p:sp>
      <p:sp>
        <p:nvSpPr>
          <p:cNvPr id="199" name="Shape 19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
        <p:nvSpPr>
          <p:cNvPr id="200" name="Shape 200"/>
          <p:cNvSpPr txBox="1"/>
          <p:nvPr/>
        </p:nvSpPr>
        <p:spPr>
          <a:xfrm>
            <a:off x="3472950" y="58155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The Asch Studies</a:t>
            </a:r>
          </a:p>
        </p:txBody>
      </p:sp>
      <p:sp>
        <p:nvSpPr>
          <p:cNvPr id="207" name="Shape 207"/>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9250" rtl="0">
              <a:spcBef>
                <a:spcPts val="0"/>
              </a:spcBef>
              <a:buSzPct val="100000"/>
            </a:pPr>
            <a:r>
              <a:rPr lang="en-US" sz="1900"/>
              <a:t>Another researcher, Solomon Asch, found that individuals could be influenced to say that two lines were the same length when one was clearly shorter than the other.</a:t>
            </a:r>
          </a:p>
          <a:p>
            <a:pPr marL="457200" lvl="0" indent="-349250" rtl="0">
              <a:spcBef>
                <a:spcPts val="0"/>
              </a:spcBef>
              <a:buSzPct val="100000"/>
            </a:pPr>
            <a:r>
              <a:rPr lang="en-US" sz="1900"/>
              <a:t>This effect was established using groups of four or more participants who were told they were in experiments of visual perception.</a:t>
            </a:r>
          </a:p>
          <a:p>
            <a:pPr marL="457200" lvl="0" indent="-349250" rtl="0">
              <a:spcBef>
                <a:spcPts val="0"/>
              </a:spcBef>
              <a:buSzPct val="100000"/>
            </a:pPr>
            <a:r>
              <a:rPr lang="en-US" sz="1900"/>
              <a:t>However, only one person in the group was actually in the experiment. The rest were confederates, and the researchers had predetermined whether or not they gave accurate answers.</a:t>
            </a:r>
          </a:p>
          <a:p>
            <a:pPr marL="457200" lvl="0" indent="-349250" rtl="0">
              <a:spcBef>
                <a:spcPts val="0"/>
              </a:spcBef>
              <a:buSzPct val="100000"/>
            </a:pPr>
            <a:r>
              <a:rPr lang="en-US" sz="1900"/>
              <a:t>Groups were shown a focal line and a choice of three other lines of varying length, with one being the same length as the focal line. </a:t>
            </a:r>
          </a:p>
          <a:p>
            <a:pPr marL="457200" lvl="0" indent="-349250">
              <a:spcBef>
                <a:spcPts val="0"/>
              </a:spcBef>
              <a:buSzPct val="100000"/>
            </a:pPr>
            <a:r>
              <a:rPr lang="en-US" sz="1900"/>
              <a:t> Most of the time the confederates would correctly state which choice matched the focal line, but occasionally they would give an obviously wrong answer. </a:t>
            </a:r>
          </a:p>
        </p:txBody>
      </p:sp>
      <p:sp>
        <p:nvSpPr>
          <p:cNvPr id="208" name="Shape 20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
        <p:nvSpPr>
          <p:cNvPr id="209" name="Shape 209"/>
          <p:cNvSpPr txBox="1"/>
          <p:nvPr/>
        </p:nvSpPr>
        <p:spPr>
          <a:xfrm>
            <a:off x="3472950" y="57972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Shape 21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The Zimbardo Study</a:t>
            </a:r>
          </a:p>
        </p:txBody>
      </p:sp>
      <p:sp>
        <p:nvSpPr>
          <p:cNvPr id="216" name="Shape 216"/>
          <p:cNvSpPr txBox="1">
            <a:spLocks noGrp="1"/>
          </p:cNvSpPr>
          <p:nvPr>
            <p:ph type="body" idx="1"/>
          </p:nvPr>
        </p:nvSpPr>
        <p:spPr>
          <a:xfrm>
            <a:off x="1295400" y="2387249"/>
            <a:ext cx="9601200" cy="3488400"/>
          </a:xfrm>
          <a:prstGeom prst="rect">
            <a:avLst/>
          </a:prstGeom>
        </p:spPr>
        <p:txBody>
          <a:bodyPr lIns="91425" tIns="91425" rIns="91425" bIns="91425" anchor="t" anchorCtr="0">
            <a:noAutofit/>
          </a:bodyPr>
          <a:lstStyle/>
          <a:p>
            <a:pPr marL="457200" lvl="0" indent="-330200" rtl="0">
              <a:spcBef>
                <a:spcPts val="0"/>
              </a:spcBef>
              <a:buSzPct val="100000"/>
            </a:pPr>
            <a:r>
              <a:rPr lang="en-US" sz="1600"/>
              <a:t>Philip Zimbardo, a researcher at Stanford University, conducted a famous experiment in the 1970s.</a:t>
            </a:r>
          </a:p>
          <a:p>
            <a:pPr marL="0" lvl="0" indent="0" rtl="0">
              <a:spcBef>
                <a:spcPts val="0"/>
              </a:spcBef>
              <a:buNone/>
            </a:pPr>
            <a:endParaRPr sz="1600"/>
          </a:p>
          <a:p>
            <a:pPr marL="457200" lvl="0" indent="-330200" rtl="0">
              <a:spcBef>
                <a:spcPts val="0"/>
              </a:spcBef>
              <a:buSzPct val="100000"/>
            </a:pPr>
            <a:r>
              <a:rPr lang="en-US" sz="1600"/>
              <a:t>While this experiment would probably not make it past the human subjects committee of schools today, at the time, he was authorized to place an ad in the paper that asked for male volunteers to help understand prison management. </a:t>
            </a:r>
          </a:p>
          <a:p>
            <a:pPr marL="0" lvl="0" indent="0" rtl="0">
              <a:spcBef>
                <a:spcPts val="0"/>
              </a:spcBef>
              <a:buNone/>
            </a:pPr>
            <a:endParaRPr sz="1600"/>
          </a:p>
          <a:p>
            <a:pPr marL="457200" lvl="0" indent="-330200" rtl="0">
              <a:spcBef>
                <a:spcPts val="0"/>
              </a:spcBef>
              <a:buSzPct val="100000"/>
            </a:pPr>
            <a:r>
              <a:rPr lang="en-US" sz="1600"/>
              <a:t> After excluding any volunteers with psychological or medical problems or with any history of crime or drug abuse, he identified 24 volunteers to participate in his study</a:t>
            </a:r>
          </a:p>
          <a:p>
            <a:pPr marL="0" lvl="0" indent="0" rtl="0">
              <a:spcBef>
                <a:spcPts val="0"/>
              </a:spcBef>
              <a:buNone/>
            </a:pPr>
            <a:endParaRPr sz="1600"/>
          </a:p>
          <a:p>
            <a:pPr marL="457200" lvl="0" indent="-330200">
              <a:spcBef>
                <a:spcPts val="0"/>
              </a:spcBef>
              <a:buSzPct val="100000"/>
            </a:pPr>
            <a:r>
              <a:rPr lang="en-US" sz="1600"/>
              <a:t>Researchers randomly assigned 18 individuals to the role of prisoner or guard. Those assigned the role of “prisoners” were surprised when they were picked up by actual police officers and then transferred to a prison that had been created in the basement of the Stanford psychology building. </a:t>
            </a:r>
          </a:p>
        </p:txBody>
      </p:sp>
      <p:sp>
        <p:nvSpPr>
          <p:cNvPr id="217" name="Shape 21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
        <p:nvSpPr>
          <p:cNvPr id="218" name="Shape 218"/>
          <p:cNvSpPr txBox="1"/>
          <p:nvPr/>
        </p:nvSpPr>
        <p:spPr>
          <a:xfrm>
            <a:off x="3472950" y="58756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Dependency</a:t>
            </a:r>
          </a:p>
        </p:txBody>
      </p:sp>
      <p:sp>
        <p:nvSpPr>
          <p:cNvPr id="225" name="Shape 225"/>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55600" rtl="0">
              <a:spcBef>
                <a:spcPts val="0"/>
              </a:spcBef>
              <a:buSzPct val="100000"/>
            </a:pPr>
            <a:r>
              <a:rPr lang="en-US" sz="2000"/>
              <a:t>Dependency is directly related to power. The more that a person or unit is dependent on you, the more power you have. </a:t>
            </a:r>
          </a:p>
          <a:p>
            <a:pPr marL="0" lvl="0" indent="0" rtl="0">
              <a:spcBef>
                <a:spcPts val="0"/>
              </a:spcBef>
              <a:buNone/>
            </a:pPr>
            <a:endParaRPr sz="2000"/>
          </a:p>
          <a:p>
            <a:pPr marL="457200" lvl="0" indent="-355600" rtl="0">
              <a:spcBef>
                <a:spcPts val="0"/>
              </a:spcBef>
              <a:buSzPct val="100000"/>
            </a:pPr>
            <a:r>
              <a:rPr lang="en-US" sz="2000"/>
              <a:t> The strategic contingencies model provides a good description of how dependency works. According to the model, dependency is power that a person or unit gains from their ability to handle actual or potential problems facing the organization.</a:t>
            </a:r>
          </a:p>
          <a:p>
            <a:pPr marL="0" lvl="0" indent="0" rtl="0">
              <a:spcBef>
                <a:spcPts val="0"/>
              </a:spcBef>
              <a:buNone/>
            </a:pPr>
            <a:endParaRPr sz="2000"/>
          </a:p>
          <a:p>
            <a:pPr marL="457200" lvl="0" indent="-355600">
              <a:spcBef>
                <a:spcPts val="0"/>
              </a:spcBef>
              <a:buSzPct val="100000"/>
            </a:pPr>
            <a:r>
              <a:rPr lang="en-US" sz="2000"/>
              <a:t>You know how dependent you are on someone when you answer three key questions that are addressed in the following sections. </a:t>
            </a:r>
          </a:p>
        </p:txBody>
      </p:sp>
      <p:sp>
        <p:nvSpPr>
          <p:cNvPr id="226" name="Shape 22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
        <p:nvSpPr>
          <p:cNvPr id="227" name="Shape 227"/>
          <p:cNvSpPr txBox="1"/>
          <p:nvPr/>
        </p:nvSpPr>
        <p:spPr>
          <a:xfrm>
            <a:off x="3515525" y="5875825"/>
            <a:ext cx="5246100" cy="2280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theme/theme1.xml><?xml version="1.0" encoding="utf-8"?>
<a:theme xmlns:a="http://schemas.openxmlformats.org/drawingml/2006/main" name="Organic">
  <a:themeElements>
    <a:clrScheme name="Organic">
      <a:dk1>
        <a:srgbClr val="000000"/>
      </a:dk1>
      <a:lt1>
        <a:srgbClr val="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4084</Words>
  <Application>Microsoft Office PowerPoint</Application>
  <PresentationFormat>Widescreen</PresentationFormat>
  <Paragraphs>270</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Garamond</vt:lpstr>
      <vt:lpstr>Arial</vt:lpstr>
      <vt:lpstr>Organic</vt:lpstr>
      <vt:lpstr>Chapter 13  Power and Politics </vt:lpstr>
      <vt:lpstr>PowerPoint Presentation</vt:lpstr>
      <vt:lpstr>What Is Power?</vt:lpstr>
      <vt:lpstr>Positive and Negative Consequences of Power</vt:lpstr>
      <vt:lpstr>Conformity</vt:lpstr>
      <vt:lpstr>The Milgram Studies</vt:lpstr>
      <vt:lpstr>The Asch Studies</vt:lpstr>
      <vt:lpstr>The Zimbardo Study</vt:lpstr>
      <vt:lpstr>Dependency</vt:lpstr>
      <vt:lpstr>Scarcity</vt:lpstr>
      <vt:lpstr>Importance</vt:lpstr>
      <vt:lpstr>Substitutability</vt:lpstr>
      <vt:lpstr>EXERCISES</vt:lpstr>
      <vt:lpstr>Bases of Power</vt:lpstr>
      <vt:lpstr>Legitimate Power</vt:lpstr>
      <vt:lpstr>Reward Power</vt:lpstr>
      <vt:lpstr>PowerPoint Presentation</vt:lpstr>
      <vt:lpstr>Impression Management</vt:lpstr>
      <vt:lpstr>Upward Influence </vt:lpstr>
      <vt:lpstr>Downward Influence</vt:lpstr>
      <vt:lpstr>Peer Influence</vt:lpstr>
      <vt:lpstr>EXERCISES</vt:lpstr>
      <vt:lpstr>Organizational Politics</vt:lpstr>
      <vt:lpstr>Individual Antecedents </vt:lpstr>
      <vt:lpstr>Organizational Antecedents</vt:lpstr>
      <vt:lpstr>Building Your Own Network</vt:lpstr>
      <vt:lpstr>EXERCISES </vt:lpstr>
      <vt:lpstr>Ethics and Power</vt:lpstr>
      <vt:lpstr>Power around the Globe</vt:lpstr>
      <vt:lpstr>Chapter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Power and Politics </dc:title>
  <dc:creator>Jon Westover</dc:creator>
  <cp:lastModifiedBy>Windows User</cp:lastModifiedBy>
  <cp:revision>1</cp:revision>
  <dcterms:modified xsi:type="dcterms:W3CDTF">2017-06-08T17:05:43Z</dcterms:modified>
</cp:coreProperties>
</file>